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0" r:id="rId3"/>
    <p:sldId id="370" r:id="rId4"/>
    <p:sldId id="263" r:id="rId5"/>
    <p:sldId id="262" r:id="rId6"/>
    <p:sldId id="261" r:id="rId7"/>
    <p:sldId id="264" r:id="rId8"/>
    <p:sldId id="267" r:id="rId9"/>
    <p:sldId id="321" r:id="rId10"/>
    <p:sldId id="371" r:id="rId11"/>
    <p:sldId id="307" r:id="rId12"/>
    <p:sldId id="363" r:id="rId13"/>
    <p:sldId id="372" r:id="rId14"/>
    <p:sldId id="350" r:id="rId15"/>
    <p:sldId id="373" r:id="rId16"/>
    <p:sldId id="374" r:id="rId17"/>
    <p:sldId id="375" r:id="rId18"/>
    <p:sldId id="299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9"/>
    <a:srgbClr val="DD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295" autoAdjust="0"/>
  </p:normalViewPr>
  <p:slideViewPr>
    <p:cSldViewPr snapToGrid="0">
      <p:cViewPr>
        <p:scale>
          <a:sx n="70" d="100"/>
          <a:sy n="70" d="100"/>
        </p:scale>
        <p:origin x="116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1D0378-63E2-4D67-9795-2349EF567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B5217-EA32-4153-B02D-250258DF7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39C40-51D1-40D9-9FC6-865B663A5E37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2200A-0F49-41A4-8176-D0F10AA9E8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CE30F-B27C-4FC1-8A47-E3014D373E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D0F34-4CE8-4291-8B2C-58243F58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1B6DC-55BE-40FC-B04E-B75387387E8A}" type="datetimeFigureOut">
              <a:rPr lang="ca-ES" smtClean="0"/>
              <a:t>3/4/2020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AADF-38D8-4971-A090-B7DD92ECD5C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884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In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case</a:t>
            </a:r>
            <a:r>
              <a:rPr lang="ca-ES" dirty="0"/>
              <a:t> of </a:t>
            </a:r>
            <a:r>
              <a:rPr lang="ca-ES" dirty="0" err="1"/>
              <a:t>Airbnb</a:t>
            </a:r>
            <a:r>
              <a:rPr lang="ca-ES" dirty="0"/>
              <a:t>,</a:t>
            </a:r>
            <a:r>
              <a:rPr lang="ca-ES" baseline="0" dirty="0"/>
              <a:t> for </a:t>
            </a:r>
            <a:r>
              <a:rPr lang="ca-ES" baseline="0" dirty="0" err="1"/>
              <a:t>example</a:t>
            </a:r>
            <a:r>
              <a:rPr lang="ca-ES" baseline="0" dirty="0"/>
              <a:t>,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platform</a:t>
            </a:r>
            <a:r>
              <a:rPr lang="ca-ES" baseline="0" dirty="0"/>
              <a:t> is </a:t>
            </a:r>
            <a:r>
              <a:rPr lang="ca-ES" baseline="0" dirty="0" err="1"/>
              <a:t>Airbnb’s</a:t>
            </a:r>
            <a:r>
              <a:rPr lang="ca-ES" baseline="0" dirty="0"/>
              <a:t> </a:t>
            </a:r>
            <a:r>
              <a:rPr lang="ca-ES" baseline="0" dirty="0" err="1"/>
              <a:t>application</a:t>
            </a:r>
            <a:r>
              <a:rPr lang="ca-ES" baseline="0" dirty="0"/>
              <a:t> or </a:t>
            </a:r>
            <a:r>
              <a:rPr lang="ca-ES" baseline="0" dirty="0" err="1"/>
              <a:t>website</a:t>
            </a:r>
            <a:r>
              <a:rPr lang="ca-ES" baseline="0" dirty="0"/>
              <a:t>, </a:t>
            </a:r>
            <a:r>
              <a:rPr lang="ca-ES" baseline="0" dirty="0" err="1"/>
              <a:t>which</a:t>
            </a:r>
            <a:r>
              <a:rPr lang="ca-ES" baseline="0" dirty="0"/>
              <a:t> </a:t>
            </a:r>
            <a:r>
              <a:rPr lang="ca-ES" baseline="0" dirty="0" err="1"/>
              <a:t>connects</a:t>
            </a:r>
            <a:r>
              <a:rPr lang="ca-ES" baseline="0" dirty="0"/>
              <a:t> </a:t>
            </a:r>
            <a:r>
              <a:rPr lang="ca-ES" baseline="0" dirty="0" err="1"/>
              <a:t>two</a:t>
            </a:r>
            <a:r>
              <a:rPr lang="ca-ES" baseline="0" dirty="0"/>
              <a:t> </a:t>
            </a:r>
            <a:r>
              <a:rPr lang="ca-ES" baseline="0" dirty="0" err="1"/>
              <a:t>peers</a:t>
            </a:r>
            <a:r>
              <a:rPr lang="ca-ES" baseline="0" dirty="0"/>
              <a:t>: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travelers</a:t>
            </a:r>
            <a:r>
              <a:rPr lang="ca-ES" baseline="0" dirty="0"/>
              <a:t> </a:t>
            </a:r>
            <a:r>
              <a:rPr lang="ca-ES" baseline="0" dirty="0" err="1"/>
              <a:t>looking</a:t>
            </a:r>
            <a:r>
              <a:rPr lang="ca-ES" baseline="0" dirty="0"/>
              <a:t> for </a:t>
            </a:r>
            <a:r>
              <a:rPr lang="ca-ES" baseline="0" dirty="0" err="1"/>
              <a:t>accommodation</a:t>
            </a:r>
            <a:r>
              <a:rPr lang="ca-ES" baseline="0" dirty="0"/>
              <a:t> </a:t>
            </a:r>
            <a:r>
              <a:rPr lang="ca-ES" baseline="0" dirty="0" err="1"/>
              <a:t>and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hosts </a:t>
            </a:r>
            <a:r>
              <a:rPr lang="ca-ES" baseline="0" dirty="0" err="1"/>
              <a:t>offering</a:t>
            </a:r>
            <a:r>
              <a:rPr lang="ca-ES" baseline="0" dirty="0"/>
              <a:t> </a:t>
            </a:r>
            <a:r>
              <a:rPr lang="ca-ES" baseline="0" dirty="0" err="1"/>
              <a:t>their</a:t>
            </a:r>
            <a:r>
              <a:rPr lang="ca-ES" baseline="0" dirty="0"/>
              <a:t> homes.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AADF-38D8-4971-A090-B7DD92ECD5C7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613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So, </a:t>
            </a:r>
            <a:r>
              <a:rPr lang="ca-ES" dirty="0" err="1"/>
              <a:t>what</a:t>
            </a:r>
            <a:r>
              <a:rPr lang="ca-ES" dirty="0"/>
              <a:t> </a:t>
            </a:r>
            <a:r>
              <a:rPr lang="ca-ES" dirty="0" err="1"/>
              <a:t>would</a:t>
            </a:r>
            <a:r>
              <a:rPr lang="ca-ES" baseline="0" dirty="0"/>
              <a:t> be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main</a:t>
            </a:r>
            <a:r>
              <a:rPr lang="ca-ES" baseline="0" dirty="0"/>
              <a:t> roles in </a:t>
            </a:r>
            <a:r>
              <a:rPr lang="ca-ES" baseline="0" dirty="0" err="1"/>
              <a:t>this</a:t>
            </a:r>
            <a:r>
              <a:rPr lang="ca-ES" baseline="0" dirty="0"/>
              <a:t> </a:t>
            </a:r>
            <a:r>
              <a:rPr lang="ca-ES" baseline="0" dirty="0" err="1"/>
              <a:t>type</a:t>
            </a:r>
            <a:r>
              <a:rPr lang="ca-ES" baseline="0" dirty="0"/>
              <a:t> of </a:t>
            </a:r>
            <a:r>
              <a:rPr lang="ca-ES" baseline="0" dirty="0" err="1"/>
              <a:t>business</a:t>
            </a:r>
            <a:r>
              <a:rPr lang="ca-ES" baseline="0" dirty="0"/>
              <a:t> model?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 err="1"/>
              <a:t>We</a:t>
            </a:r>
            <a:r>
              <a:rPr lang="ca-ES" baseline="0" dirty="0"/>
              <a:t> </a:t>
            </a:r>
            <a:r>
              <a:rPr lang="ca-ES" baseline="0" dirty="0" err="1"/>
              <a:t>have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consumer, </a:t>
            </a:r>
            <a:r>
              <a:rPr lang="ca-ES" baseline="0" dirty="0" err="1"/>
              <a:t>who</a:t>
            </a:r>
            <a:r>
              <a:rPr lang="ca-ES" baseline="0" dirty="0"/>
              <a:t> </a:t>
            </a:r>
            <a:r>
              <a:rPr lang="ca-ES" baseline="0" dirty="0" err="1"/>
              <a:t>pays</a:t>
            </a:r>
            <a:r>
              <a:rPr lang="ca-ES" baseline="0" dirty="0"/>
              <a:t> a </a:t>
            </a:r>
            <a:r>
              <a:rPr lang="ca-ES" baseline="0" dirty="0" err="1"/>
              <a:t>fee</a:t>
            </a:r>
            <a:r>
              <a:rPr lang="ca-ES" baseline="0" dirty="0"/>
              <a:t> </a:t>
            </a:r>
            <a:r>
              <a:rPr lang="ca-ES" baseline="0" dirty="0" err="1"/>
              <a:t>through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platform</a:t>
            </a:r>
            <a:r>
              <a:rPr lang="ca-ES" baseline="0" dirty="0"/>
              <a:t> in </a:t>
            </a:r>
            <a:r>
              <a:rPr lang="ca-ES" baseline="0" dirty="0" err="1"/>
              <a:t>exchange</a:t>
            </a:r>
            <a:r>
              <a:rPr lang="ca-ES" baseline="0" dirty="0"/>
              <a:t> for a </a:t>
            </a:r>
            <a:r>
              <a:rPr lang="ca-ES" baseline="0" dirty="0" err="1"/>
              <a:t>service</a:t>
            </a: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 err="1"/>
              <a:t>Then</a:t>
            </a:r>
            <a:r>
              <a:rPr lang="ca-ES" baseline="0" dirty="0"/>
              <a:t> </a:t>
            </a:r>
            <a:r>
              <a:rPr lang="ca-ES" baseline="0" dirty="0" err="1"/>
              <a:t>there’s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platform</a:t>
            </a:r>
            <a:r>
              <a:rPr lang="ca-ES" baseline="0" dirty="0"/>
              <a:t>, </a:t>
            </a:r>
            <a:r>
              <a:rPr lang="ca-ES" baseline="0" dirty="0" err="1"/>
              <a:t>that</a:t>
            </a:r>
            <a:r>
              <a:rPr lang="ca-ES" baseline="0" dirty="0"/>
              <a:t> </a:t>
            </a:r>
            <a:r>
              <a:rPr lang="ca-ES" baseline="0" dirty="0" err="1"/>
              <a:t>keeps</a:t>
            </a:r>
            <a:r>
              <a:rPr lang="ca-ES" baseline="0" dirty="0"/>
              <a:t> a part of </a:t>
            </a:r>
            <a:r>
              <a:rPr lang="ca-ES" baseline="0" dirty="0" err="1"/>
              <a:t>this</a:t>
            </a:r>
            <a:r>
              <a:rPr lang="ca-ES" baseline="0" dirty="0"/>
              <a:t> </a:t>
            </a:r>
            <a:r>
              <a:rPr lang="ca-ES" baseline="0" dirty="0" err="1"/>
              <a:t>fee</a:t>
            </a:r>
            <a:r>
              <a:rPr lang="ca-ES" baseline="0" dirty="0"/>
              <a:t> (in </a:t>
            </a:r>
            <a:r>
              <a:rPr lang="ca-ES" baseline="0" dirty="0" err="1"/>
              <a:t>exchange</a:t>
            </a:r>
            <a:r>
              <a:rPr lang="ca-ES" baseline="0" dirty="0"/>
              <a:t> for </a:t>
            </a:r>
            <a:r>
              <a:rPr lang="ca-ES" baseline="0" dirty="0" err="1"/>
              <a:t>connecting</a:t>
            </a:r>
            <a:r>
              <a:rPr lang="ca-ES" baseline="0" dirty="0"/>
              <a:t> </a:t>
            </a:r>
            <a:r>
              <a:rPr lang="ca-ES" baseline="0" dirty="0" err="1"/>
              <a:t>both</a:t>
            </a:r>
            <a:r>
              <a:rPr lang="ca-ES" baseline="0" dirty="0"/>
              <a:t> </a:t>
            </a:r>
            <a:r>
              <a:rPr lang="ca-ES" baseline="0" dirty="0" err="1"/>
              <a:t>peers</a:t>
            </a:r>
            <a:r>
              <a:rPr lang="ca-ES" baseline="0" dirty="0"/>
              <a:t>) </a:t>
            </a:r>
            <a:r>
              <a:rPr lang="ca-ES" baseline="0" dirty="0" err="1"/>
              <a:t>and</a:t>
            </a:r>
            <a:r>
              <a:rPr lang="ca-ES" baseline="0" dirty="0"/>
              <a:t> </a:t>
            </a:r>
            <a:r>
              <a:rPr lang="ca-ES" baseline="0" dirty="0" err="1"/>
              <a:t>gives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rest to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service</a:t>
            </a:r>
            <a:r>
              <a:rPr lang="ca-ES" baseline="0" dirty="0"/>
              <a:t> </a:t>
            </a:r>
            <a:r>
              <a:rPr lang="ca-ES" baseline="0" dirty="0" err="1"/>
              <a:t>provider</a:t>
            </a: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 err="1"/>
              <a:t>Finally</a:t>
            </a:r>
            <a:r>
              <a:rPr lang="ca-ES" baseline="0" dirty="0"/>
              <a:t> </a:t>
            </a:r>
            <a:r>
              <a:rPr lang="ca-ES" baseline="0" dirty="0" err="1"/>
              <a:t>there’s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service</a:t>
            </a:r>
            <a:r>
              <a:rPr lang="ca-ES" baseline="0" dirty="0"/>
              <a:t> </a:t>
            </a:r>
            <a:r>
              <a:rPr lang="ca-ES" baseline="0" dirty="0" err="1"/>
              <a:t>provider</a:t>
            </a:r>
            <a:r>
              <a:rPr lang="ca-ES" baseline="0" dirty="0"/>
              <a:t>, </a:t>
            </a:r>
            <a:r>
              <a:rPr lang="ca-ES" baseline="0" dirty="0" err="1"/>
              <a:t>that</a:t>
            </a:r>
            <a:r>
              <a:rPr lang="ca-ES" baseline="0" dirty="0"/>
              <a:t> </a:t>
            </a:r>
            <a:r>
              <a:rPr lang="ca-ES" baseline="0" dirty="0" err="1"/>
              <a:t>obtains</a:t>
            </a:r>
            <a:r>
              <a:rPr lang="ca-ES" baseline="0" dirty="0"/>
              <a:t> </a:t>
            </a:r>
            <a:r>
              <a:rPr lang="ca-ES" baseline="0" dirty="0" err="1"/>
              <a:t>some</a:t>
            </a:r>
            <a:r>
              <a:rPr lang="ca-ES" baseline="0" dirty="0"/>
              <a:t> profit </a:t>
            </a:r>
            <a:r>
              <a:rPr lang="ca-ES" baseline="0" dirty="0" err="1"/>
              <a:t>from</a:t>
            </a:r>
            <a:r>
              <a:rPr lang="ca-ES" baseline="0" dirty="0"/>
              <a:t> </a:t>
            </a:r>
            <a:r>
              <a:rPr lang="ca-ES" baseline="0" dirty="0" err="1"/>
              <a:t>sharing</a:t>
            </a:r>
            <a:r>
              <a:rPr lang="ca-ES" baseline="0" dirty="0"/>
              <a:t> </a:t>
            </a:r>
            <a:r>
              <a:rPr lang="ca-ES" baseline="0" dirty="0" err="1"/>
              <a:t>an</a:t>
            </a:r>
            <a:r>
              <a:rPr lang="ca-ES" baseline="0" dirty="0"/>
              <a:t> </a:t>
            </a:r>
            <a:r>
              <a:rPr lang="ca-ES" baseline="0" dirty="0" err="1"/>
              <a:t>asset</a:t>
            </a: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a-ES" baseline="0" dirty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AADF-38D8-4971-A090-B7DD92ECD5C7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913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dirty="0"/>
              <a:t>In </a:t>
            </a:r>
            <a:r>
              <a:rPr lang="ca-ES" dirty="0" err="1"/>
              <a:t>terms</a:t>
            </a:r>
            <a:r>
              <a:rPr lang="ca-ES" dirty="0"/>
              <a:t> of </a:t>
            </a:r>
            <a:r>
              <a:rPr lang="ca-ES" dirty="0" err="1"/>
              <a:t>revenues</a:t>
            </a:r>
            <a:r>
              <a:rPr lang="ca-ES" dirty="0"/>
              <a:t>, </a:t>
            </a:r>
            <a:r>
              <a:rPr lang="ca-ES" dirty="0" err="1"/>
              <a:t>we</a:t>
            </a:r>
            <a:r>
              <a:rPr lang="ca-ES" baseline="0" dirty="0"/>
              <a:t> can </a:t>
            </a:r>
            <a:r>
              <a:rPr lang="ca-ES" baseline="0" dirty="0" err="1"/>
              <a:t>also</a:t>
            </a:r>
            <a:r>
              <a:rPr lang="ca-ES" baseline="0" dirty="0"/>
              <a:t> </a:t>
            </a:r>
            <a:r>
              <a:rPr lang="ca-ES" baseline="0" dirty="0" err="1"/>
              <a:t>see</a:t>
            </a:r>
            <a:r>
              <a:rPr lang="ca-ES" baseline="0" dirty="0"/>
              <a:t> </a:t>
            </a:r>
            <a:r>
              <a:rPr lang="ca-ES" baseline="0" dirty="0" err="1"/>
              <a:t>positive</a:t>
            </a:r>
            <a:r>
              <a:rPr lang="ca-ES" baseline="0" dirty="0"/>
              <a:t> </a:t>
            </a:r>
            <a:r>
              <a:rPr lang="ca-ES" baseline="0" dirty="0" err="1"/>
              <a:t>trends</a:t>
            </a:r>
            <a:r>
              <a:rPr lang="ca-ES" baseline="0" dirty="0"/>
              <a:t> in </a:t>
            </a:r>
            <a:r>
              <a:rPr lang="ca-ES" baseline="0" dirty="0" err="1"/>
              <a:t>this</a:t>
            </a:r>
            <a:r>
              <a:rPr lang="ca-ES" baseline="0" dirty="0"/>
              <a:t> sector, </a:t>
            </a:r>
            <a:r>
              <a:rPr lang="ca-ES" baseline="0" dirty="0" err="1"/>
              <a:t>with</a:t>
            </a:r>
            <a:r>
              <a:rPr lang="ca-ES" baseline="0" dirty="0"/>
              <a:t> </a:t>
            </a:r>
            <a:r>
              <a:rPr lang="ca-ES" baseline="0" dirty="0" err="1"/>
              <a:t>companies</a:t>
            </a:r>
            <a:r>
              <a:rPr lang="ca-ES" baseline="0" dirty="0"/>
              <a:t> </a:t>
            </a:r>
            <a:r>
              <a:rPr lang="ca-ES" baseline="0" dirty="0" err="1"/>
              <a:t>like</a:t>
            </a:r>
            <a:r>
              <a:rPr lang="ca-ES" baseline="0" dirty="0"/>
              <a:t> Uber </a:t>
            </a:r>
            <a:r>
              <a:rPr lang="ca-ES" baseline="0" dirty="0" err="1"/>
              <a:t>obtaining</a:t>
            </a:r>
            <a:r>
              <a:rPr lang="ca-ES" baseline="0" dirty="0"/>
              <a:t> </a:t>
            </a:r>
            <a:r>
              <a:rPr lang="ca-ES" baseline="0" dirty="0" err="1"/>
              <a:t>more</a:t>
            </a:r>
            <a:r>
              <a:rPr lang="ca-ES" baseline="0" dirty="0"/>
              <a:t> </a:t>
            </a:r>
            <a:r>
              <a:rPr lang="ca-ES" baseline="0" dirty="0" err="1"/>
              <a:t>than</a:t>
            </a:r>
            <a:r>
              <a:rPr lang="ca-ES" baseline="0" dirty="0"/>
              <a:t> eleven </a:t>
            </a:r>
            <a:r>
              <a:rPr lang="ca-ES" baseline="0" dirty="0" err="1"/>
              <a:t>thousand</a:t>
            </a:r>
            <a:r>
              <a:rPr lang="ca-ES" baseline="0" dirty="0"/>
              <a:t> </a:t>
            </a:r>
            <a:r>
              <a:rPr lang="ca-ES" baseline="0" dirty="0" err="1"/>
              <a:t>million</a:t>
            </a:r>
            <a:r>
              <a:rPr lang="ca-ES" baseline="0" dirty="0"/>
              <a:t> dollars in </a:t>
            </a:r>
            <a:r>
              <a:rPr lang="ca-ES" baseline="0" dirty="0" err="1"/>
              <a:t>revenue</a:t>
            </a:r>
            <a:r>
              <a:rPr lang="ca-ES" baseline="0" dirty="0"/>
              <a:t> (in 2018) </a:t>
            </a:r>
            <a:r>
              <a:rPr lang="ca-ES" baseline="0" dirty="0" err="1"/>
              <a:t>and</a:t>
            </a:r>
            <a:r>
              <a:rPr lang="ca-ES" baseline="0" dirty="0"/>
              <a:t> </a:t>
            </a:r>
            <a:r>
              <a:rPr lang="ca-ES" baseline="0" dirty="0" err="1"/>
              <a:t>more</a:t>
            </a:r>
            <a:r>
              <a:rPr lang="ca-ES" baseline="0" dirty="0"/>
              <a:t> </a:t>
            </a:r>
            <a:r>
              <a:rPr lang="ca-ES" baseline="0" dirty="0" err="1"/>
              <a:t>than</a:t>
            </a:r>
            <a:r>
              <a:rPr lang="ca-ES" baseline="0" dirty="0"/>
              <a:t> </a:t>
            </a:r>
            <a:r>
              <a:rPr lang="ca-ES" baseline="0" dirty="0" err="1"/>
              <a:t>two</a:t>
            </a:r>
            <a:r>
              <a:rPr lang="ca-ES" baseline="0" dirty="0"/>
              <a:t> </a:t>
            </a:r>
            <a:r>
              <a:rPr lang="ca-ES" baseline="0" dirty="0" err="1"/>
              <a:t>thousand</a:t>
            </a:r>
            <a:r>
              <a:rPr lang="ca-ES" baseline="0" dirty="0"/>
              <a:t> </a:t>
            </a:r>
            <a:r>
              <a:rPr lang="ca-ES" baseline="0" dirty="0" err="1"/>
              <a:t>million</a:t>
            </a:r>
            <a:r>
              <a:rPr lang="ca-ES" baseline="0" dirty="0"/>
              <a:t> dollars in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case</a:t>
            </a:r>
            <a:r>
              <a:rPr lang="ca-ES" baseline="0" dirty="0"/>
              <a:t> of </a:t>
            </a:r>
            <a:r>
              <a:rPr lang="ca-ES" baseline="0" dirty="0" err="1"/>
              <a:t>Airbnb</a:t>
            </a:r>
            <a:endParaRPr lang="ca-E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/>
              <a:t>On top of </a:t>
            </a:r>
            <a:r>
              <a:rPr lang="ca-ES" baseline="0" dirty="0" err="1"/>
              <a:t>that</a:t>
            </a:r>
            <a:r>
              <a:rPr lang="ca-ES" baseline="0" dirty="0"/>
              <a:t>, </a:t>
            </a:r>
            <a:r>
              <a:rPr lang="ca-ES" baseline="0" dirty="0" err="1"/>
              <a:t>according</a:t>
            </a:r>
            <a:r>
              <a:rPr lang="ca-ES" baseline="0" dirty="0"/>
              <a:t> to a </a:t>
            </a:r>
            <a:r>
              <a:rPr lang="ca-ES" baseline="0" dirty="0" err="1"/>
              <a:t>study</a:t>
            </a:r>
            <a:r>
              <a:rPr lang="ca-ES" baseline="0" dirty="0"/>
              <a:t> </a:t>
            </a:r>
            <a:r>
              <a:rPr lang="ca-ES" baseline="0" dirty="0" err="1"/>
              <a:t>by</a:t>
            </a:r>
            <a:r>
              <a:rPr lang="ca-ES" baseline="0" dirty="0"/>
              <a:t> </a:t>
            </a:r>
            <a:r>
              <a:rPr lang="ca-ES" baseline="0" dirty="0" err="1"/>
              <a:t>PwC</a:t>
            </a:r>
            <a:r>
              <a:rPr lang="ca-ES" baseline="0" dirty="0"/>
              <a:t>, </a:t>
            </a:r>
            <a:r>
              <a:rPr lang="ca-ES" baseline="0" dirty="0" err="1"/>
              <a:t>it</a:t>
            </a:r>
            <a:r>
              <a:rPr lang="ca-ES" baseline="0" dirty="0"/>
              <a:t> is </a:t>
            </a:r>
            <a:r>
              <a:rPr lang="ca-ES" baseline="0" dirty="0" err="1"/>
              <a:t>expected</a:t>
            </a:r>
            <a:r>
              <a:rPr lang="ca-ES" baseline="0" dirty="0"/>
              <a:t> </a:t>
            </a:r>
            <a:r>
              <a:rPr lang="ca-ES" baseline="0" dirty="0" err="1"/>
              <a:t>that</a:t>
            </a:r>
            <a:r>
              <a:rPr lang="ca-ES" baseline="0" dirty="0"/>
              <a:t> </a:t>
            </a:r>
            <a:r>
              <a:rPr lang="ca-ES" baseline="0" dirty="0" err="1"/>
              <a:t>the</a:t>
            </a:r>
            <a:r>
              <a:rPr lang="ca-ES" baseline="0" dirty="0"/>
              <a:t> sector </a:t>
            </a:r>
            <a:r>
              <a:rPr lang="ca-ES" baseline="0" dirty="0" err="1"/>
              <a:t>will</a:t>
            </a:r>
            <a:r>
              <a:rPr lang="ca-ES" baseline="0" dirty="0"/>
              <a:t> </a:t>
            </a:r>
            <a:r>
              <a:rPr lang="ca-ES" baseline="0" dirty="0" err="1"/>
              <a:t>grow</a:t>
            </a:r>
            <a:r>
              <a:rPr lang="ca-ES" baseline="0" dirty="0"/>
              <a:t> </a:t>
            </a:r>
            <a:r>
              <a:rPr lang="ca-ES" baseline="0" dirty="0" err="1"/>
              <a:t>even</a:t>
            </a:r>
            <a:r>
              <a:rPr lang="ca-ES" baseline="0" dirty="0"/>
              <a:t> </a:t>
            </a:r>
            <a:r>
              <a:rPr lang="ca-ES" baseline="0" dirty="0" err="1"/>
              <a:t>more</a:t>
            </a:r>
            <a:r>
              <a:rPr lang="ca-ES" baseline="0" dirty="0"/>
              <a:t> in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future</a:t>
            </a:r>
            <a:r>
              <a:rPr lang="ca-ES" baseline="0" dirty="0"/>
              <a:t>, up to a </a:t>
            </a:r>
            <a:r>
              <a:rPr lang="ca-ES" baseline="0" dirty="0" err="1"/>
              <a:t>two</a:t>
            </a:r>
            <a:r>
              <a:rPr lang="ca-ES" baseline="0" dirty="0"/>
              <a:t> </a:t>
            </a:r>
            <a:r>
              <a:rPr lang="ca-ES" baseline="0" dirty="0" err="1"/>
              <a:t>thousand</a:t>
            </a:r>
            <a:r>
              <a:rPr lang="ca-ES" baseline="0" dirty="0"/>
              <a:t> </a:t>
            </a:r>
            <a:r>
              <a:rPr lang="ca-ES" baseline="0" dirty="0" err="1"/>
              <a:t>percent</a:t>
            </a:r>
            <a:r>
              <a:rPr lang="ca-ES" baseline="0" dirty="0"/>
              <a:t> </a:t>
            </a:r>
            <a:r>
              <a:rPr lang="ca-ES" baseline="0" dirty="0" err="1"/>
              <a:t>increase</a:t>
            </a:r>
            <a:r>
              <a:rPr lang="ca-ES" baseline="0" dirty="0"/>
              <a:t> in 10 </a:t>
            </a:r>
            <a:r>
              <a:rPr lang="ca-ES" baseline="0" dirty="0" err="1"/>
              <a:t>years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AADF-38D8-4971-A090-B7DD92ECD5C7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721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dirty="0"/>
              <a:t>In </a:t>
            </a:r>
            <a:r>
              <a:rPr lang="ca-ES" dirty="0" err="1"/>
              <a:t>terms</a:t>
            </a:r>
            <a:r>
              <a:rPr lang="ca-ES" dirty="0"/>
              <a:t> of </a:t>
            </a:r>
            <a:r>
              <a:rPr lang="ca-ES" dirty="0" err="1"/>
              <a:t>users</a:t>
            </a:r>
            <a:r>
              <a:rPr lang="ca-ES" dirty="0"/>
              <a:t>, </a:t>
            </a:r>
            <a:r>
              <a:rPr lang="ca-ES" dirty="0" err="1"/>
              <a:t>this</a:t>
            </a:r>
            <a:r>
              <a:rPr lang="ca-ES" dirty="0"/>
              <a:t> </a:t>
            </a:r>
            <a:r>
              <a:rPr lang="ca-ES" dirty="0" err="1"/>
              <a:t>study</a:t>
            </a:r>
            <a:r>
              <a:rPr lang="ca-ES" baseline="0" dirty="0"/>
              <a:t> </a:t>
            </a:r>
            <a:r>
              <a:rPr lang="ca-ES" baseline="0" dirty="0" err="1"/>
              <a:t>published</a:t>
            </a:r>
            <a:r>
              <a:rPr lang="ca-ES" baseline="0" dirty="0"/>
              <a:t> in 2017 </a:t>
            </a:r>
            <a:r>
              <a:rPr lang="ca-ES" baseline="0" dirty="0" err="1"/>
              <a:t>predicted</a:t>
            </a:r>
            <a:r>
              <a:rPr lang="ca-ES" baseline="0" dirty="0"/>
              <a:t> </a:t>
            </a:r>
            <a:r>
              <a:rPr lang="ca-ES" baseline="0" dirty="0" err="1"/>
              <a:t>that</a:t>
            </a:r>
            <a:r>
              <a:rPr lang="ca-ES" baseline="0" dirty="0"/>
              <a:t> </a:t>
            </a:r>
            <a:r>
              <a:rPr lang="ca-ES" baseline="0" dirty="0" err="1"/>
              <a:t>by</a:t>
            </a:r>
            <a:r>
              <a:rPr lang="ca-ES" baseline="0" dirty="0"/>
              <a:t> 2022 up to 36% of </a:t>
            </a:r>
            <a:r>
              <a:rPr lang="ca-ES" baseline="0" dirty="0" err="1"/>
              <a:t>the</a:t>
            </a:r>
            <a:r>
              <a:rPr lang="ca-ES" baseline="0" dirty="0"/>
              <a:t> </a:t>
            </a:r>
            <a:r>
              <a:rPr lang="ca-ES" baseline="0" dirty="0" err="1"/>
              <a:t>population</a:t>
            </a:r>
            <a:r>
              <a:rPr lang="ca-ES" baseline="0" dirty="0"/>
              <a:t> </a:t>
            </a:r>
            <a:r>
              <a:rPr lang="ca-ES" baseline="0" dirty="0" err="1"/>
              <a:t>would</a:t>
            </a:r>
            <a:r>
              <a:rPr lang="ca-ES" baseline="0" dirty="0"/>
              <a:t> be </a:t>
            </a:r>
            <a:r>
              <a:rPr lang="ca-ES" baseline="0" dirty="0" err="1"/>
              <a:t>using</a:t>
            </a:r>
            <a:r>
              <a:rPr lang="ca-ES" baseline="0" dirty="0"/>
              <a:t> </a:t>
            </a:r>
            <a:r>
              <a:rPr lang="ca-ES" baseline="0" dirty="0" err="1"/>
              <a:t>this</a:t>
            </a:r>
            <a:r>
              <a:rPr lang="ca-ES" baseline="0" dirty="0"/>
              <a:t> </a:t>
            </a:r>
            <a:r>
              <a:rPr lang="ca-ES" baseline="0" dirty="0" err="1"/>
              <a:t>type</a:t>
            </a:r>
            <a:r>
              <a:rPr lang="ca-ES" baseline="0" dirty="0"/>
              <a:t> of </a:t>
            </a:r>
            <a:r>
              <a:rPr lang="ca-ES" baseline="0" dirty="0" err="1"/>
              <a:t>services</a:t>
            </a:r>
            <a:r>
              <a:rPr lang="ca-ES" baseline="0" dirty="0"/>
              <a:t> in </a:t>
            </a:r>
            <a:r>
              <a:rPr lang="ca-ES" baseline="0" dirty="0" err="1"/>
              <a:t>the</a:t>
            </a:r>
            <a:r>
              <a:rPr lang="ca-ES" baseline="0" dirty="0"/>
              <a:t>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a-ES" baseline="0" dirty="0"/>
              <a:t>So, as a </a:t>
            </a:r>
            <a:r>
              <a:rPr lang="ca-ES" baseline="0" dirty="0" err="1"/>
              <a:t>conclusion</a:t>
            </a:r>
            <a:r>
              <a:rPr lang="ca-ES" baseline="0" dirty="0"/>
              <a:t>, </a:t>
            </a:r>
            <a:r>
              <a:rPr lang="ca-ES" baseline="0" dirty="0" err="1"/>
              <a:t>we</a:t>
            </a:r>
            <a:r>
              <a:rPr lang="ca-ES" baseline="0" dirty="0"/>
              <a:t> can </a:t>
            </a:r>
            <a:r>
              <a:rPr lang="ca-ES" baseline="0" dirty="0" err="1"/>
              <a:t>see</a:t>
            </a:r>
            <a:r>
              <a:rPr lang="ca-ES" baseline="0" dirty="0"/>
              <a:t> </a:t>
            </a:r>
            <a:r>
              <a:rPr lang="ca-ES" baseline="0" dirty="0" err="1"/>
              <a:t>that</a:t>
            </a:r>
            <a:r>
              <a:rPr lang="ca-ES" baseline="0" dirty="0"/>
              <a:t> </a:t>
            </a:r>
            <a:r>
              <a:rPr lang="ca-ES" baseline="0" dirty="0" err="1"/>
              <a:t>this</a:t>
            </a:r>
            <a:r>
              <a:rPr lang="ca-ES" baseline="0" dirty="0"/>
              <a:t> sector is </a:t>
            </a:r>
            <a:r>
              <a:rPr lang="ca-ES" baseline="0" dirty="0" err="1"/>
              <a:t>being</a:t>
            </a:r>
            <a:r>
              <a:rPr lang="ca-ES" baseline="0" dirty="0"/>
              <a:t> </a:t>
            </a:r>
            <a:r>
              <a:rPr lang="ca-ES" baseline="0" dirty="0" err="1"/>
              <a:t>successful</a:t>
            </a:r>
            <a:r>
              <a:rPr lang="ca-ES" baseline="0" dirty="0"/>
              <a:t> in </a:t>
            </a:r>
            <a:r>
              <a:rPr lang="ca-ES" baseline="0" dirty="0" err="1"/>
              <a:t>terms</a:t>
            </a:r>
            <a:r>
              <a:rPr lang="ca-ES" baseline="0" dirty="0"/>
              <a:t> of </a:t>
            </a:r>
            <a:r>
              <a:rPr lang="ca-ES" baseline="0" dirty="0" err="1"/>
              <a:t>popularity</a:t>
            </a:r>
            <a:r>
              <a:rPr lang="ca-ES" baseline="0" dirty="0"/>
              <a:t>, </a:t>
            </a:r>
            <a:r>
              <a:rPr lang="ca-ES" baseline="0" dirty="0" err="1"/>
              <a:t>revenues</a:t>
            </a:r>
            <a:r>
              <a:rPr lang="ca-ES" baseline="0" dirty="0"/>
              <a:t> </a:t>
            </a:r>
            <a:r>
              <a:rPr lang="ca-ES" baseline="0" dirty="0" err="1"/>
              <a:t>and</a:t>
            </a:r>
            <a:r>
              <a:rPr lang="ca-ES" baseline="0" dirty="0"/>
              <a:t> </a:t>
            </a:r>
            <a:r>
              <a:rPr lang="ca-ES" baseline="0" dirty="0" err="1"/>
              <a:t>number</a:t>
            </a:r>
            <a:r>
              <a:rPr lang="ca-ES" baseline="0" dirty="0"/>
              <a:t> of </a:t>
            </a:r>
            <a:r>
              <a:rPr lang="ca-ES" baseline="0" dirty="0" err="1"/>
              <a:t>users</a:t>
            </a:r>
            <a:r>
              <a:rPr lang="ca-ES" baseline="0" dirty="0"/>
              <a:t>.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AADF-38D8-4971-A090-B7DD92ECD5C7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1676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8AADF-38D8-4971-A090-B7DD92ECD5C7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93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9446-288E-4AE1-A5D5-BAD6B739C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0EA54-7E0E-47E5-8EC4-01C48806A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38DB-B363-451B-A347-868BAD402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06638-373A-4CF2-B730-2F2FFDA3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90E7-B041-481E-AF8D-08CB1706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80C9-3BAC-4BDC-BA50-3F11BAFB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34D43-C616-480F-88BC-D29555746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4674B-B021-4BE9-BAB5-057A022D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87E84-18E5-4860-8DC9-2E4612DF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73C87-4F6F-4A9A-8CE1-D8E07F11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8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BCC0A5-3B2A-4878-ADD9-649A23544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16247-7610-4EFB-956C-D85C98170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7FEA5-309B-4C53-A46C-1F94B9C4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FD66-FFD7-40FA-B38A-04461E95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FBBE9-CF9F-43E2-A14E-BA55BD95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ACE5-BA00-4385-8D1E-08E1A102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1DE0E-169C-4AEB-9759-DEC4BD67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C58FB-3897-4349-9C39-ECDD511C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4FBEF-011A-46F7-B45D-3D041C0C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9AF6A-A9CB-4AEC-9362-60BFA66E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7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DF58-CFAA-401D-BB0C-9B3A08C66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79D9F-B252-465A-AA1B-08332392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FDF5-6F24-4461-877C-DE69219E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4A83B-AD16-4237-B208-1282C9A8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9ED1F-AFBB-43F6-9795-497CBAB6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13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1DC8-154A-40FC-8877-DE1C6D09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3A8E8-1034-4A7D-9796-2426ECF0A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D1576-380F-431A-88E8-B9D49942D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58BA9-293B-4560-8B84-2D05ABF2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A774A-656B-49A5-9665-9602090F6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EC114-255F-4257-8384-17B50AD0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7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CF56-84BA-4616-8401-9356BECD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6FC69-0A9D-437D-AA5C-80662C49D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A13D5-B7B9-4AF2-8F51-D8E85820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FDD83-DAC7-4E78-9406-115F58842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A7256-8FDC-4627-AEDF-316FCC284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4C925-ADB0-4AFF-BB04-ECE362F1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0D208-B67F-47DF-8A95-E4DAB385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E1C9E-0B94-4E65-B051-0A1B90F6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2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FE93-5A52-4F3A-AFA8-7ED056FE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CC2B6-C639-4FC5-A023-1C59D6A7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0547E-22B5-4A47-B82B-305E69A9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AC0C5-9CB0-4B25-BE6E-B5B894C8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0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E3B94-790C-4633-AA8B-DD04A52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3814B-8DC3-498E-9310-A0A85D90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F9FB-F267-4868-BCAD-0D1124FE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8FEC8-593A-4D57-B7EE-9E000202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CFD6-1BFF-467E-AE08-665F51E1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0BE9-3CBF-48BA-8F99-64C0B5CF3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C006B-5917-4A0B-9CCE-D86A36EA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8E819-3074-4CEB-BE9D-4C160B22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4EC85-94F0-4DCD-9DC9-98C48EE0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4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28B2-90D8-4A9A-8181-82CB47B1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7D9E9-21A6-433B-B9F1-98403550F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C9750-DEF8-41E1-95EF-691CD936E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2470F-9A05-47AF-BFF9-7D655B15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0F11F-69E8-47A0-8C36-BEEA6C84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1D694-F28F-4E16-87C6-75987458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4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EE964-FDA2-4898-8474-38AD76AC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930BA-F3DA-4EA6-9EBC-ADCE6403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07FFF-ECB9-424C-8A94-31545FB81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5EE0A-665D-4A82-BC68-60FF2426D92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FF8BB-E63F-4F45-AA10-496E2E344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B851-0AD3-4123-A1FC-65C726CA3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EE456-DCA7-4DAB-9E35-DC84F0FB5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3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erson holding silver iPhone 6">
            <a:extLst>
              <a:ext uri="{FF2B5EF4-FFF2-40B4-BE49-F238E27FC236}">
                <a16:creationId xmlns:a16="http://schemas.microsoft.com/office/drawing/2014/main" id="{4447E9B3-0FE5-41FE-B000-4ACE45EB4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r="23298" b="64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66F6C-34DF-45E2-BA4E-6C8F8279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6627669" cy="175418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100" b="1" dirty="0"/>
              <a:t>Assessing and Managing Quality when customers and providers collaborate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13B789A-380E-4F75-8591-6947C648EA80}"/>
              </a:ext>
            </a:extLst>
          </p:cNvPr>
          <p:cNvSpPr txBox="1">
            <a:spLocks/>
          </p:cNvSpPr>
          <p:nvPr/>
        </p:nvSpPr>
        <p:spPr>
          <a:xfrm>
            <a:off x="571340" y="3095620"/>
            <a:ext cx="5291328" cy="1347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err="1">
                <a:solidFill>
                  <a:schemeClr val="tx1">
                    <a:lumMod val="65000"/>
                  </a:schemeClr>
                </a:solidFill>
              </a:rPr>
              <a:t>Natàlia</a:t>
            </a:r>
            <a:r>
              <a:rPr lang="en-GB" sz="1600" dirty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65000"/>
                  </a:schemeClr>
                </a:solidFill>
              </a:rPr>
              <a:t>Amat-Lefort</a:t>
            </a:r>
            <a:endParaRPr lang="en-GB" sz="1600" dirty="0">
              <a:solidFill>
                <a:schemeClr val="tx1">
                  <a:lumMod val="65000"/>
                </a:schemeClr>
              </a:solidFill>
            </a:endParaRPr>
          </a:p>
          <a:p>
            <a:pPr algn="l"/>
            <a:r>
              <a:rPr lang="en-GB" sz="1600" dirty="0">
                <a:solidFill>
                  <a:schemeClr val="tx1">
                    <a:lumMod val="65000"/>
                  </a:schemeClr>
                </a:solidFill>
              </a:rPr>
              <a:t>Frederic </a:t>
            </a:r>
            <a:r>
              <a:rPr lang="en-GB" sz="1600" dirty="0" err="1">
                <a:solidFill>
                  <a:schemeClr val="tx1">
                    <a:lumMod val="65000"/>
                  </a:schemeClr>
                </a:solidFill>
              </a:rPr>
              <a:t>Marimon</a:t>
            </a:r>
            <a:endParaRPr lang="en-GB" sz="1600" dirty="0">
              <a:solidFill>
                <a:schemeClr val="tx1">
                  <a:lumMod val="65000"/>
                </a:schemeClr>
              </a:solidFill>
            </a:endParaRPr>
          </a:p>
          <a:p>
            <a:pPr algn="l"/>
            <a:r>
              <a:rPr lang="en-GB" sz="1600" dirty="0">
                <a:solidFill>
                  <a:schemeClr val="tx1">
                    <a:lumMod val="65000"/>
                  </a:schemeClr>
                </a:solidFill>
              </a:rPr>
              <a:t>Marta Mas-</a:t>
            </a:r>
            <a:r>
              <a:rPr lang="en-GB" sz="1600" dirty="0" err="1">
                <a:solidFill>
                  <a:schemeClr val="tx1">
                    <a:lumMod val="65000"/>
                  </a:schemeClr>
                </a:solidFill>
              </a:rPr>
              <a:t>Machuca</a:t>
            </a:r>
            <a:endParaRPr lang="en-GB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6AD7A410-3297-4B6B-B722-8EC1E5FFD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7" y="5221287"/>
            <a:ext cx="1409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D7A9E6-30F0-45DC-98E4-9DA67B5497D7}"/>
              </a:ext>
            </a:extLst>
          </p:cNvPr>
          <p:cNvSpPr/>
          <p:nvPr/>
        </p:nvSpPr>
        <p:spPr>
          <a:xfrm>
            <a:off x="390617" y="470517"/>
            <a:ext cx="949911" cy="396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4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Content</a:t>
            </a:r>
            <a:endParaRPr lang="en-GB" sz="3600" dirty="0">
              <a:solidFill>
                <a:srgbClr val="009FD9"/>
              </a:solidFill>
            </a:endParaRPr>
          </a:p>
        </p:txBody>
      </p:sp>
      <p:pic>
        <p:nvPicPr>
          <p:cNvPr id="2052" name="Picture 4" descr="Image result for logo uic barcelona">
            <a:extLst>
              <a:ext uri="{FF2B5EF4-FFF2-40B4-BE49-F238E27FC236}">
                <a16:creationId xmlns:a16="http://schemas.microsoft.com/office/drawing/2014/main" id="{4C846222-EC32-4B99-943D-71B9D74C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1F83BA-03AC-4551-83CE-1EFDE8F3C687}"/>
              </a:ext>
            </a:extLst>
          </p:cNvPr>
          <p:cNvSpPr txBox="1">
            <a:spLocks/>
          </p:cNvSpPr>
          <p:nvPr/>
        </p:nvSpPr>
        <p:spPr bwMode="gray">
          <a:xfrm>
            <a:off x="3610999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Conceptual framework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EB83E6D-0EDD-454A-954A-F76F2C1BDD33}"/>
              </a:ext>
            </a:extLst>
          </p:cNvPr>
          <p:cNvSpPr txBox="1">
            <a:spLocks/>
          </p:cNvSpPr>
          <p:nvPr/>
        </p:nvSpPr>
        <p:spPr bwMode="gray">
          <a:xfrm>
            <a:off x="6733855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Results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EA81F6B-252B-425E-B8A2-546115111C11}"/>
              </a:ext>
            </a:extLst>
          </p:cNvPr>
          <p:cNvSpPr txBox="1">
            <a:spLocks/>
          </p:cNvSpPr>
          <p:nvPr/>
        </p:nvSpPr>
        <p:spPr bwMode="gray">
          <a:xfrm>
            <a:off x="5172427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Methodology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326A8C7-4279-4BBB-9E00-B0CFEF468444}"/>
              </a:ext>
            </a:extLst>
          </p:cNvPr>
          <p:cNvSpPr txBox="1">
            <a:spLocks/>
          </p:cNvSpPr>
          <p:nvPr/>
        </p:nvSpPr>
        <p:spPr bwMode="gray">
          <a:xfrm>
            <a:off x="8295283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i="0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500" indent="-228600" eaLnBrk="1" hangingPunct="1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>
                <a:latin typeface="+mj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C0A35B-6B1C-4A33-9B61-851B41D94E68}"/>
              </a:ext>
            </a:extLst>
          </p:cNvPr>
          <p:cNvSpPr txBox="1">
            <a:spLocks/>
          </p:cNvSpPr>
          <p:nvPr/>
        </p:nvSpPr>
        <p:spPr bwMode="gray">
          <a:xfrm>
            <a:off x="2060263" y="2667000"/>
            <a:ext cx="1802891" cy="1524000"/>
          </a:xfrm>
          <a:prstGeom prst="homePlate">
            <a:avLst>
              <a:gd name="adj" fmla="val 20891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0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2.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Conceptual framework</a:t>
            </a:r>
            <a:endParaRPr lang="en-GB" sz="3600" dirty="0"/>
          </a:p>
        </p:txBody>
      </p:sp>
      <p:pic>
        <p:nvPicPr>
          <p:cNvPr id="35" name="Picture 4" descr="Image result for logo uic barcelona">
            <a:extLst>
              <a:ext uri="{FF2B5EF4-FFF2-40B4-BE49-F238E27FC236}">
                <a16:creationId xmlns:a16="http://schemas.microsoft.com/office/drawing/2014/main" id="{5E4E6465-B360-45C4-B202-944BDD97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8150A5-369A-41ED-9A23-17410EA8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9FD9"/>
                </a:solidFill>
              </a:rPr>
              <a:t>Previous</a:t>
            </a:r>
            <a:r>
              <a:rPr lang="en-GB" sz="2000" dirty="0"/>
              <a:t> quality scales for Collaborative Consumption</a:t>
            </a:r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CC-QUAL </a:t>
            </a:r>
            <a:r>
              <a:rPr lang="en-GB" sz="1800" dirty="0"/>
              <a:t>(</a:t>
            </a:r>
            <a:r>
              <a:rPr lang="en-GB" sz="1800" dirty="0" err="1"/>
              <a:t>Marimon</a:t>
            </a:r>
            <a:r>
              <a:rPr lang="en-GB" sz="1800" dirty="0"/>
              <a:t> et al., 2019)</a:t>
            </a:r>
            <a:endParaRPr lang="en-GB" sz="2000" dirty="0"/>
          </a:p>
        </p:txBody>
      </p:sp>
      <p:graphicFrame>
        <p:nvGraphicFramePr>
          <p:cNvPr id="11" name="Tabla 3">
            <a:extLst>
              <a:ext uri="{FF2B5EF4-FFF2-40B4-BE49-F238E27FC236}">
                <a16:creationId xmlns:a16="http://schemas.microsoft.com/office/drawing/2014/main" id="{5743DA9D-5546-41CA-87A2-B1905AE9B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67441"/>
              </p:ext>
            </p:extLst>
          </p:nvPr>
        </p:nvGraphicFramePr>
        <p:xfrm>
          <a:off x="830198" y="2447120"/>
          <a:ext cx="6061921" cy="3136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154">
                  <a:extLst>
                    <a:ext uri="{9D8B030D-6E8A-4147-A177-3AD203B41FA5}">
                      <a16:colId xmlns:a16="http://schemas.microsoft.com/office/drawing/2014/main" val="2370397081"/>
                    </a:ext>
                  </a:extLst>
                </a:gridCol>
                <a:gridCol w="3726767">
                  <a:extLst>
                    <a:ext uri="{9D8B030D-6E8A-4147-A177-3AD203B41FA5}">
                      <a16:colId xmlns:a16="http://schemas.microsoft.com/office/drawing/2014/main" val="2248358323"/>
                    </a:ext>
                  </a:extLst>
                </a:gridCol>
              </a:tblGrid>
              <a:tr h="483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  <a:endParaRPr lang="es-ES" sz="17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09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Definition</a:t>
                      </a:r>
                    </a:p>
                  </a:txBody>
                  <a:tcPr marL="68580" marR="68580" marT="0" marB="0" anchor="ctr">
                    <a:solidFill>
                      <a:srgbClr val="009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2103"/>
                  </a:ext>
                </a:extLst>
              </a:tr>
              <a:tr h="483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organization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of the site 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makes it appealing and easy to browse.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00369"/>
                  </a:ext>
                </a:extLst>
              </a:tr>
              <a:tr h="483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 responsiveness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Quickness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deal with 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to </a:t>
                      </a:r>
                      <a:r>
                        <a:rPr lang="en-U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agreements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169913"/>
                  </a:ext>
                </a:extLst>
              </a:tr>
              <a:tr h="483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 protection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700" b="0" kern="1200" dirty="0" err="1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</a:t>
                      </a:r>
                      <a:r>
                        <a:rPr lang="es-E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  <a:r>
                        <a:rPr lang="es-E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7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lang="es-E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34938"/>
                  </a:ext>
                </a:extLst>
              </a:tr>
              <a:tr h="483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</a:t>
                      </a:r>
                      <a:r>
                        <a:rPr lang="en-GB" sz="17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p</a:t>
                      </a: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eer service provider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Professionalism, honesty and empathy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peer server provider.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07426"/>
                  </a:ext>
                </a:extLst>
              </a:tr>
              <a:tr h="4839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interaction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 </a:t>
                      </a:r>
                      <a:r>
                        <a:rPr lang="en-US" sz="1700" b="0" kern="1200" dirty="0">
                          <a:solidFill>
                            <a:srgbClr val="009FD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interacting with people </a:t>
                      </a:r>
                      <a:r>
                        <a:rPr lang="en-US" sz="17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(other users and the peer provider).</a:t>
                      </a:r>
                      <a:endParaRPr lang="es-ES" sz="17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511903"/>
                  </a:ext>
                </a:extLst>
              </a:tr>
            </a:tbl>
          </a:graphicData>
        </a:graphic>
      </p:graphicFrame>
      <p:sp>
        <p:nvSpPr>
          <p:cNvPr id="12" name="Flecha izquierda 8">
            <a:extLst>
              <a:ext uri="{FF2B5EF4-FFF2-40B4-BE49-F238E27FC236}">
                <a16:creationId xmlns:a16="http://schemas.microsoft.com/office/drawing/2014/main" id="{7ADB9C5E-07A3-4F65-A4FA-2151C155515B}"/>
              </a:ext>
            </a:extLst>
          </p:cNvPr>
          <p:cNvSpPr/>
          <p:nvPr/>
        </p:nvSpPr>
        <p:spPr>
          <a:xfrm flipH="1">
            <a:off x="6784644" y="5153469"/>
            <a:ext cx="540830" cy="369332"/>
          </a:xfrm>
          <a:prstGeom prst="leftArrow">
            <a:avLst/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/>
          <a:p>
            <a:endParaRPr lang="ca-ES" sz="155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Flecha izquierda 9">
            <a:extLst>
              <a:ext uri="{FF2B5EF4-FFF2-40B4-BE49-F238E27FC236}">
                <a16:creationId xmlns:a16="http://schemas.microsoft.com/office/drawing/2014/main" id="{47812764-0760-432D-82FF-AB131CFB319D}"/>
              </a:ext>
            </a:extLst>
          </p:cNvPr>
          <p:cNvSpPr/>
          <p:nvPr/>
        </p:nvSpPr>
        <p:spPr>
          <a:xfrm flipH="1">
            <a:off x="6784644" y="3014942"/>
            <a:ext cx="540830" cy="369332"/>
          </a:xfrm>
          <a:prstGeom prst="leftArrow">
            <a:avLst/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/>
          <a:p>
            <a:endParaRPr lang="ca-ES" sz="155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2" descr="Image result for airbnbapp screen">
            <a:extLst>
              <a:ext uri="{FF2B5EF4-FFF2-40B4-BE49-F238E27FC236}">
                <a16:creationId xmlns:a16="http://schemas.microsoft.com/office/drawing/2014/main" id="{DF34D5CC-2BC7-4E53-8522-010361D0F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41" y="2267248"/>
            <a:ext cx="2983552" cy="186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traveler airbnb">
            <a:extLst>
              <a:ext uri="{FF2B5EF4-FFF2-40B4-BE49-F238E27FC236}">
                <a16:creationId xmlns:a16="http://schemas.microsoft.com/office/drawing/2014/main" id="{5E2657EF-B501-4BA4-98E5-917595508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9360"/>
          <a:stretch/>
        </p:blipFill>
        <p:spPr bwMode="auto">
          <a:xfrm>
            <a:off x="7428402" y="4328728"/>
            <a:ext cx="2156346" cy="1991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2.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Conceptual framework</a:t>
            </a:r>
            <a:endParaRPr lang="en-GB" sz="3600" dirty="0"/>
          </a:p>
        </p:txBody>
      </p:sp>
      <p:pic>
        <p:nvPicPr>
          <p:cNvPr id="7" name="Picture 4" descr="Image result for logo uic barcelona">
            <a:extLst>
              <a:ext uri="{FF2B5EF4-FFF2-40B4-BE49-F238E27FC236}">
                <a16:creationId xmlns:a16="http://schemas.microsoft.com/office/drawing/2014/main" id="{3025BD2F-709A-4C21-9A03-1CC0AFBF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6E669D-205B-4C05-A331-77A44421D8B5}"/>
              </a:ext>
            </a:extLst>
          </p:cNvPr>
          <p:cNvSpPr txBox="1">
            <a:spLocks/>
          </p:cNvSpPr>
          <p:nvPr/>
        </p:nvSpPr>
        <p:spPr>
          <a:xfrm>
            <a:off x="293916" y="990827"/>
            <a:ext cx="64116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009FD9"/>
                </a:solidFill>
              </a:rPr>
              <a:t>CC-</a:t>
            </a:r>
            <a:r>
              <a:rPr lang="en-GB" sz="2000" dirty="0" err="1">
                <a:solidFill>
                  <a:srgbClr val="009FD9"/>
                </a:solidFill>
              </a:rPr>
              <a:t>Qual</a:t>
            </a:r>
            <a:r>
              <a:rPr lang="en-GB" sz="2000" dirty="0">
                <a:solidFill>
                  <a:srgbClr val="009FD9"/>
                </a:solidFill>
              </a:rPr>
              <a:t> vs. New scale</a:t>
            </a:r>
            <a:r>
              <a:rPr lang="en-GB" sz="2000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42" y="1829039"/>
            <a:ext cx="1915686" cy="18312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21" y="3430172"/>
            <a:ext cx="2497538" cy="2497538"/>
          </a:xfrm>
          <a:prstGeom prst="rect">
            <a:avLst/>
          </a:prstGeom>
        </p:spPr>
      </p:pic>
      <p:sp>
        <p:nvSpPr>
          <p:cNvPr id="12" name="Flecha izquierda 11"/>
          <p:cNvSpPr/>
          <p:nvPr/>
        </p:nvSpPr>
        <p:spPr>
          <a:xfrm flipH="1">
            <a:off x="3211957" y="2483185"/>
            <a:ext cx="3022415" cy="388351"/>
          </a:xfrm>
          <a:prstGeom prst="leftArrow">
            <a:avLst/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/>
          <a:p>
            <a:endParaRPr lang="ca-ES" sz="155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Flecha izquierda 12"/>
          <p:cNvSpPr/>
          <p:nvPr/>
        </p:nvSpPr>
        <p:spPr>
          <a:xfrm flipH="1">
            <a:off x="3211956" y="4226821"/>
            <a:ext cx="3022415" cy="388351"/>
          </a:xfrm>
          <a:prstGeom prst="leftArrow">
            <a:avLst/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/>
          <a:p>
            <a:endParaRPr lang="ca-ES" sz="155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326641" y="1267984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CC-</a:t>
            </a:r>
            <a:r>
              <a:rPr lang="en-GB" sz="2000" b="1" dirty="0" err="1"/>
              <a:t>Qual</a:t>
            </a:r>
            <a:endParaRPr lang="ca-ES" sz="2000" b="1" dirty="0"/>
          </a:p>
        </p:txBody>
      </p:sp>
      <p:pic>
        <p:nvPicPr>
          <p:cNvPr id="48" name="Picture 4" descr="Image result for europe icon">
            <a:extLst>
              <a:ext uri="{FF2B5EF4-FFF2-40B4-BE49-F238E27FC236}">
                <a16:creationId xmlns:a16="http://schemas.microsoft.com/office/drawing/2014/main" id="{C08CB674-44CC-48AD-BA41-8D3A179A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57" y="3435216"/>
            <a:ext cx="2105841" cy="210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ángulo 32">
            <a:extLst>
              <a:ext uri="{FF2B5EF4-FFF2-40B4-BE49-F238E27FC236}">
                <a16:creationId xmlns:a16="http://schemas.microsoft.com/office/drawing/2014/main" id="{4C8BA794-DC54-40A8-96CB-CCC5FB377B06}"/>
              </a:ext>
            </a:extLst>
          </p:cNvPr>
          <p:cNvSpPr/>
          <p:nvPr/>
        </p:nvSpPr>
        <p:spPr>
          <a:xfrm>
            <a:off x="7217806" y="4595925"/>
            <a:ext cx="126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400-600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questionnaires</a:t>
            </a:r>
            <a:endParaRPr lang="ca-ES" sz="1400" dirty="0">
              <a:solidFill>
                <a:schemeClr val="bg1"/>
              </a:solidFill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FB6F5ACE-1522-4097-9F83-262F3CD15AAA}"/>
              </a:ext>
            </a:extLst>
          </p:cNvPr>
          <p:cNvSpPr/>
          <p:nvPr/>
        </p:nvSpPr>
        <p:spPr>
          <a:xfrm>
            <a:off x="8898923" y="3489727"/>
            <a:ext cx="352561" cy="204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ángulo 40">
            <a:extLst>
              <a:ext uri="{FF2B5EF4-FFF2-40B4-BE49-F238E27FC236}">
                <a16:creationId xmlns:a16="http://schemas.microsoft.com/office/drawing/2014/main" id="{B04DD3A7-A870-4D0B-8D13-B7A7E8132955}"/>
              </a:ext>
            </a:extLst>
          </p:cNvPr>
          <p:cNvSpPr/>
          <p:nvPr/>
        </p:nvSpPr>
        <p:spPr>
          <a:xfrm>
            <a:off x="9251484" y="4122459"/>
            <a:ext cx="30500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9FD9"/>
                </a:solidFill>
              </a:rPr>
              <a:t>Compare </a:t>
            </a:r>
            <a:r>
              <a:rPr lang="en-GB" sz="1400" dirty="0"/>
              <a:t>results across different </a:t>
            </a:r>
            <a:r>
              <a:rPr lang="en-GB" sz="1400" dirty="0">
                <a:solidFill>
                  <a:srgbClr val="009FD9"/>
                </a:solidFill>
              </a:rPr>
              <a:t>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9FD9"/>
                </a:solidFill>
              </a:rPr>
              <a:t>Validate </a:t>
            </a:r>
            <a:r>
              <a:rPr lang="en-GB" sz="1400" dirty="0"/>
              <a:t>the scale in an </a:t>
            </a:r>
            <a:r>
              <a:rPr lang="en-GB" sz="1400" dirty="0">
                <a:solidFill>
                  <a:srgbClr val="009FD9"/>
                </a:solidFill>
              </a:rPr>
              <a:t>international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dirty="0"/>
          </a:p>
        </p:txBody>
      </p:sp>
      <p:sp>
        <p:nvSpPr>
          <p:cNvPr id="44" name="Elipse 17">
            <a:extLst>
              <a:ext uri="{FF2B5EF4-FFF2-40B4-BE49-F238E27FC236}">
                <a16:creationId xmlns:a16="http://schemas.microsoft.com/office/drawing/2014/main" id="{F572B653-437D-4D3D-871E-22D1F00896F3}"/>
              </a:ext>
            </a:extLst>
          </p:cNvPr>
          <p:cNvSpPr/>
          <p:nvPr/>
        </p:nvSpPr>
        <p:spPr>
          <a:xfrm>
            <a:off x="7287785" y="1648721"/>
            <a:ext cx="1764265" cy="1705254"/>
          </a:xfrm>
          <a:prstGeom prst="ellipse">
            <a:avLst/>
          </a:prstGeom>
          <a:solidFill>
            <a:schemeClr val="accent4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Multiplicar 24">
            <a:extLst>
              <a:ext uri="{FF2B5EF4-FFF2-40B4-BE49-F238E27FC236}">
                <a16:creationId xmlns:a16="http://schemas.microsoft.com/office/drawing/2014/main" id="{53C773F5-37F1-4946-B965-6269DC332AFA}"/>
              </a:ext>
            </a:extLst>
          </p:cNvPr>
          <p:cNvSpPr/>
          <p:nvPr/>
        </p:nvSpPr>
        <p:spPr>
          <a:xfrm>
            <a:off x="8549754" y="1922345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Multiplicar 25">
            <a:extLst>
              <a:ext uri="{FF2B5EF4-FFF2-40B4-BE49-F238E27FC236}">
                <a16:creationId xmlns:a16="http://schemas.microsoft.com/office/drawing/2014/main" id="{437F7223-10EA-460D-AAAF-42586DDEFCD3}"/>
              </a:ext>
            </a:extLst>
          </p:cNvPr>
          <p:cNvSpPr/>
          <p:nvPr/>
        </p:nvSpPr>
        <p:spPr>
          <a:xfrm>
            <a:off x="7460978" y="2139905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0" name="Multiplicar 26">
            <a:extLst>
              <a:ext uri="{FF2B5EF4-FFF2-40B4-BE49-F238E27FC236}">
                <a16:creationId xmlns:a16="http://schemas.microsoft.com/office/drawing/2014/main" id="{840A4981-A6A3-4DCD-B404-09C8F485C235}"/>
              </a:ext>
            </a:extLst>
          </p:cNvPr>
          <p:cNvSpPr/>
          <p:nvPr/>
        </p:nvSpPr>
        <p:spPr>
          <a:xfrm>
            <a:off x="7848793" y="2632150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Multiplicar 27">
            <a:extLst>
              <a:ext uri="{FF2B5EF4-FFF2-40B4-BE49-F238E27FC236}">
                <a16:creationId xmlns:a16="http://schemas.microsoft.com/office/drawing/2014/main" id="{1785685A-B56C-455F-93E2-E16BD29E5DF9}"/>
              </a:ext>
            </a:extLst>
          </p:cNvPr>
          <p:cNvSpPr/>
          <p:nvPr/>
        </p:nvSpPr>
        <p:spPr>
          <a:xfrm>
            <a:off x="8287446" y="2669440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5" name="Multiplicar 28">
            <a:extLst>
              <a:ext uri="{FF2B5EF4-FFF2-40B4-BE49-F238E27FC236}">
                <a16:creationId xmlns:a16="http://schemas.microsoft.com/office/drawing/2014/main" id="{B1206748-0E2B-4A34-A71B-BF65BA4059F4}"/>
              </a:ext>
            </a:extLst>
          </p:cNvPr>
          <p:cNvSpPr/>
          <p:nvPr/>
        </p:nvSpPr>
        <p:spPr>
          <a:xfrm>
            <a:off x="7410140" y="2517421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6" name="Multiplicar 29">
            <a:extLst>
              <a:ext uri="{FF2B5EF4-FFF2-40B4-BE49-F238E27FC236}">
                <a16:creationId xmlns:a16="http://schemas.microsoft.com/office/drawing/2014/main" id="{5CEAC3D8-1068-4F27-BDD0-8CC51FB9C8FF}"/>
              </a:ext>
            </a:extLst>
          </p:cNvPr>
          <p:cNvSpPr/>
          <p:nvPr/>
        </p:nvSpPr>
        <p:spPr>
          <a:xfrm>
            <a:off x="8153375" y="2007804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Multiplicar 30">
            <a:extLst>
              <a:ext uri="{FF2B5EF4-FFF2-40B4-BE49-F238E27FC236}">
                <a16:creationId xmlns:a16="http://schemas.microsoft.com/office/drawing/2014/main" id="{AE879FD2-6638-41CA-8C20-360646C7788B}"/>
              </a:ext>
            </a:extLst>
          </p:cNvPr>
          <p:cNvSpPr/>
          <p:nvPr/>
        </p:nvSpPr>
        <p:spPr>
          <a:xfrm>
            <a:off x="7908103" y="2298230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9" name="Multiplicar 36">
            <a:extLst>
              <a:ext uri="{FF2B5EF4-FFF2-40B4-BE49-F238E27FC236}">
                <a16:creationId xmlns:a16="http://schemas.microsoft.com/office/drawing/2014/main" id="{D301EFEB-28A8-4A9A-B5B4-5E11B02C7B94}"/>
              </a:ext>
            </a:extLst>
          </p:cNvPr>
          <p:cNvSpPr/>
          <p:nvPr/>
        </p:nvSpPr>
        <p:spPr>
          <a:xfrm>
            <a:off x="8526411" y="2385695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0" name="Multiplicar 38">
            <a:extLst>
              <a:ext uri="{FF2B5EF4-FFF2-40B4-BE49-F238E27FC236}">
                <a16:creationId xmlns:a16="http://schemas.microsoft.com/office/drawing/2014/main" id="{CEF0482D-3DA3-41F9-96A0-0088599EC44B}"/>
              </a:ext>
            </a:extLst>
          </p:cNvPr>
          <p:cNvSpPr/>
          <p:nvPr/>
        </p:nvSpPr>
        <p:spPr>
          <a:xfrm>
            <a:off x="7706560" y="1808611"/>
            <a:ext cx="256585" cy="27591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Rectángulo 39">
            <a:extLst>
              <a:ext uri="{FF2B5EF4-FFF2-40B4-BE49-F238E27FC236}">
                <a16:creationId xmlns:a16="http://schemas.microsoft.com/office/drawing/2014/main" id="{7CE16002-740C-4AB4-931F-7584B93FF40C}"/>
              </a:ext>
            </a:extLst>
          </p:cNvPr>
          <p:cNvSpPr/>
          <p:nvPr/>
        </p:nvSpPr>
        <p:spPr>
          <a:xfrm>
            <a:off x="7770979" y="2908863"/>
            <a:ext cx="884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Transport</a:t>
            </a:r>
            <a:endParaRPr lang="ca-ES" sz="1400" dirty="0"/>
          </a:p>
        </p:txBody>
      </p:sp>
      <p:sp>
        <p:nvSpPr>
          <p:cNvPr id="62" name="Rectángulo 41">
            <a:extLst>
              <a:ext uri="{FF2B5EF4-FFF2-40B4-BE49-F238E27FC236}">
                <a16:creationId xmlns:a16="http://schemas.microsoft.com/office/drawing/2014/main" id="{EA3E0814-BB90-4259-887A-BED028A0EC69}"/>
              </a:ext>
            </a:extLst>
          </p:cNvPr>
          <p:cNvSpPr/>
          <p:nvPr/>
        </p:nvSpPr>
        <p:spPr>
          <a:xfrm>
            <a:off x="6755282" y="1207917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New scale (Transport sector)</a:t>
            </a:r>
            <a:endParaRPr lang="ca-ES" sz="2000" b="1" dirty="0"/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29B7C261-9EAD-4224-8A1D-6CD5E161C77E}"/>
              </a:ext>
            </a:extLst>
          </p:cNvPr>
          <p:cNvSpPr/>
          <p:nvPr/>
        </p:nvSpPr>
        <p:spPr>
          <a:xfrm>
            <a:off x="9105039" y="1648035"/>
            <a:ext cx="352561" cy="1693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ángulo 40">
            <a:extLst>
              <a:ext uri="{FF2B5EF4-FFF2-40B4-BE49-F238E27FC236}">
                <a16:creationId xmlns:a16="http://schemas.microsoft.com/office/drawing/2014/main" id="{2885A88E-A1DE-48DA-95B2-80F79B216F75}"/>
              </a:ext>
            </a:extLst>
          </p:cNvPr>
          <p:cNvSpPr/>
          <p:nvPr/>
        </p:nvSpPr>
        <p:spPr>
          <a:xfrm>
            <a:off x="9380728" y="2112701"/>
            <a:ext cx="1857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9FD9"/>
                </a:solidFill>
              </a:rPr>
              <a:t>Most popular and developed sector </a:t>
            </a:r>
            <a:r>
              <a:rPr lang="en-GB" sz="1400" dirty="0"/>
              <a:t>in the Collaborative Consumption industry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179506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Content</a:t>
            </a:r>
            <a:endParaRPr lang="en-GB" sz="3600" dirty="0">
              <a:solidFill>
                <a:srgbClr val="009FD9"/>
              </a:solidFill>
            </a:endParaRPr>
          </a:p>
        </p:txBody>
      </p:sp>
      <p:pic>
        <p:nvPicPr>
          <p:cNvPr id="2052" name="Picture 4" descr="Image result for logo uic barcelona">
            <a:extLst>
              <a:ext uri="{FF2B5EF4-FFF2-40B4-BE49-F238E27FC236}">
                <a16:creationId xmlns:a16="http://schemas.microsoft.com/office/drawing/2014/main" id="{4C846222-EC32-4B99-943D-71B9D74C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1F83BA-03AC-4551-83CE-1EFDE8F3C687}"/>
              </a:ext>
            </a:extLst>
          </p:cNvPr>
          <p:cNvSpPr txBox="1">
            <a:spLocks/>
          </p:cNvSpPr>
          <p:nvPr/>
        </p:nvSpPr>
        <p:spPr bwMode="gray">
          <a:xfrm>
            <a:off x="3534802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Conceptual framework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EB83E6D-0EDD-454A-954A-F76F2C1BDD33}"/>
              </a:ext>
            </a:extLst>
          </p:cNvPr>
          <p:cNvSpPr txBox="1">
            <a:spLocks/>
          </p:cNvSpPr>
          <p:nvPr/>
        </p:nvSpPr>
        <p:spPr bwMode="gray">
          <a:xfrm>
            <a:off x="6657658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Results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EA81F6B-252B-425E-B8A2-546115111C11}"/>
              </a:ext>
            </a:extLst>
          </p:cNvPr>
          <p:cNvSpPr txBox="1">
            <a:spLocks/>
          </p:cNvSpPr>
          <p:nvPr/>
        </p:nvSpPr>
        <p:spPr bwMode="gray">
          <a:xfrm>
            <a:off x="5096230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Methodology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326A8C7-4279-4BBB-9E00-B0CFEF468444}"/>
              </a:ext>
            </a:extLst>
          </p:cNvPr>
          <p:cNvSpPr txBox="1">
            <a:spLocks/>
          </p:cNvSpPr>
          <p:nvPr/>
        </p:nvSpPr>
        <p:spPr bwMode="gray">
          <a:xfrm>
            <a:off x="8219086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i="0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500" indent="-228600" eaLnBrk="1" hangingPunct="1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>
                <a:latin typeface="+mj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C0A35B-6B1C-4A33-9B61-851B41D94E68}"/>
              </a:ext>
            </a:extLst>
          </p:cNvPr>
          <p:cNvSpPr txBox="1">
            <a:spLocks/>
          </p:cNvSpPr>
          <p:nvPr/>
        </p:nvSpPr>
        <p:spPr bwMode="gray">
          <a:xfrm>
            <a:off x="1984066" y="2667000"/>
            <a:ext cx="1802891" cy="1524000"/>
          </a:xfrm>
          <a:prstGeom prst="homePlate">
            <a:avLst>
              <a:gd name="adj" fmla="val 20891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60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3.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Methodology</a:t>
            </a:r>
            <a:endParaRPr lang="en-GB" sz="3600" dirty="0"/>
          </a:p>
        </p:txBody>
      </p:sp>
      <p:pic>
        <p:nvPicPr>
          <p:cNvPr id="35" name="Picture 4" descr="Image result for logo uic barcelona">
            <a:extLst>
              <a:ext uri="{FF2B5EF4-FFF2-40B4-BE49-F238E27FC236}">
                <a16:creationId xmlns:a16="http://schemas.microsoft.com/office/drawing/2014/main" id="{5E4E6465-B360-45C4-B202-944BDD97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8150A5-369A-41ED-9A23-17410EA8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29" y="9920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pPr lvl="1"/>
            <a:endParaRPr lang="en-GB" sz="2000" dirty="0"/>
          </a:p>
        </p:txBody>
      </p:sp>
      <p:pic>
        <p:nvPicPr>
          <p:cNvPr id="17" name="Picture 4" descr="Related image">
            <a:extLst>
              <a:ext uri="{FF2B5EF4-FFF2-40B4-BE49-F238E27FC236}">
                <a16:creationId xmlns:a16="http://schemas.microsoft.com/office/drawing/2014/main" id="{F18F42C8-0E32-41B7-86D0-5D4B91EE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277" y="4542102"/>
            <a:ext cx="2679228" cy="1777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A4FD6B2-6811-4175-AE18-8B40140D4E41}"/>
              </a:ext>
            </a:extLst>
          </p:cNvPr>
          <p:cNvSpPr txBox="1">
            <a:spLocks/>
          </p:cNvSpPr>
          <p:nvPr/>
        </p:nvSpPr>
        <p:spPr bwMode="gray">
          <a:xfrm>
            <a:off x="6797389" y="2230098"/>
            <a:ext cx="2059103" cy="1524000"/>
          </a:xfrm>
          <a:prstGeom prst="chevron">
            <a:avLst>
              <a:gd name="adj" fmla="val 21107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Exploratory analysis</a:t>
            </a:r>
          </a:p>
          <a:p>
            <a:pPr algn="ctr"/>
            <a:endParaRPr lang="en-US" dirty="0"/>
          </a:p>
          <a:p>
            <a:pPr algn="ctr"/>
            <a:r>
              <a:rPr lang="en-US" b="0" dirty="0"/>
              <a:t>Exploratory factor analysis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9A186B-8A88-4A26-A928-529F3F690E61}"/>
              </a:ext>
            </a:extLst>
          </p:cNvPr>
          <p:cNvSpPr txBox="1">
            <a:spLocks/>
          </p:cNvSpPr>
          <p:nvPr/>
        </p:nvSpPr>
        <p:spPr bwMode="gray">
          <a:xfrm>
            <a:off x="4983990" y="2230098"/>
            <a:ext cx="2059103" cy="1524000"/>
          </a:xfrm>
          <a:prstGeom prst="chevron">
            <a:avLst>
              <a:gd name="adj" fmla="val 21107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Survey</a:t>
            </a:r>
          </a:p>
          <a:p>
            <a:pPr algn="ctr"/>
            <a:endParaRPr lang="en-US" dirty="0"/>
          </a:p>
          <a:p>
            <a:pPr algn="ctr"/>
            <a:r>
              <a:rPr lang="en-US" b="0" dirty="0"/>
              <a:t>International sample (Europe)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8EA7F-C055-4F68-A2AA-233D83CB57E3}"/>
              </a:ext>
            </a:extLst>
          </p:cNvPr>
          <p:cNvSpPr/>
          <p:nvPr/>
        </p:nvSpPr>
        <p:spPr>
          <a:xfrm>
            <a:off x="8891091" y="2230098"/>
            <a:ext cx="1687284" cy="1524000"/>
          </a:xfrm>
          <a:prstGeom prst="rect">
            <a:avLst/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/>
          <a:p>
            <a:pPr algn="ctr"/>
            <a:r>
              <a:rPr lang="en-GB" sz="15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Validated scale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12D77A52-0707-45AE-9DC8-E44ECDF80423}"/>
              </a:ext>
            </a:extLst>
          </p:cNvPr>
          <p:cNvSpPr txBox="1">
            <a:spLocks/>
          </p:cNvSpPr>
          <p:nvPr/>
        </p:nvSpPr>
        <p:spPr bwMode="gray">
          <a:xfrm>
            <a:off x="1345967" y="2230098"/>
            <a:ext cx="2059103" cy="1524000"/>
          </a:xfrm>
          <a:prstGeom prst="homePlate">
            <a:avLst>
              <a:gd name="adj" fmla="val 20891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Literature review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BB79A51-FAB3-41F2-822E-88D6D9547360}"/>
              </a:ext>
            </a:extLst>
          </p:cNvPr>
          <p:cNvSpPr txBox="1">
            <a:spLocks/>
          </p:cNvSpPr>
          <p:nvPr/>
        </p:nvSpPr>
        <p:spPr bwMode="gray">
          <a:xfrm>
            <a:off x="3159365" y="2230098"/>
            <a:ext cx="2059103" cy="1524000"/>
          </a:xfrm>
          <a:prstGeom prst="chevron">
            <a:avLst>
              <a:gd name="adj" fmla="val 21107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Questionnaire design</a:t>
            </a:r>
          </a:p>
        </p:txBody>
      </p:sp>
    </p:spTree>
    <p:extLst>
      <p:ext uri="{BB962C8B-B14F-4D97-AF65-F5344CB8AC3E}">
        <p14:creationId xmlns:p14="http://schemas.microsoft.com/office/powerpoint/2010/main" val="427950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Content</a:t>
            </a:r>
            <a:endParaRPr lang="en-GB" sz="3600" dirty="0">
              <a:solidFill>
                <a:srgbClr val="009FD9"/>
              </a:solidFill>
            </a:endParaRPr>
          </a:p>
        </p:txBody>
      </p:sp>
      <p:pic>
        <p:nvPicPr>
          <p:cNvPr id="2052" name="Picture 4" descr="Image result for logo uic barcelona">
            <a:extLst>
              <a:ext uri="{FF2B5EF4-FFF2-40B4-BE49-F238E27FC236}">
                <a16:creationId xmlns:a16="http://schemas.microsoft.com/office/drawing/2014/main" id="{4C846222-EC32-4B99-943D-71B9D74C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1F83BA-03AC-4551-83CE-1EFDE8F3C687}"/>
              </a:ext>
            </a:extLst>
          </p:cNvPr>
          <p:cNvSpPr txBox="1">
            <a:spLocks/>
          </p:cNvSpPr>
          <p:nvPr/>
        </p:nvSpPr>
        <p:spPr bwMode="gray">
          <a:xfrm>
            <a:off x="3632772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Conceptual framework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EB83E6D-0EDD-454A-954A-F76F2C1BDD33}"/>
              </a:ext>
            </a:extLst>
          </p:cNvPr>
          <p:cNvSpPr txBox="1">
            <a:spLocks/>
          </p:cNvSpPr>
          <p:nvPr/>
        </p:nvSpPr>
        <p:spPr bwMode="gray">
          <a:xfrm>
            <a:off x="6755628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Results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EA81F6B-252B-425E-B8A2-546115111C11}"/>
              </a:ext>
            </a:extLst>
          </p:cNvPr>
          <p:cNvSpPr txBox="1">
            <a:spLocks/>
          </p:cNvSpPr>
          <p:nvPr/>
        </p:nvSpPr>
        <p:spPr bwMode="gray">
          <a:xfrm>
            <a:off x="5194200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Methodology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326A8C7-4279-4BBB-9E00-B0CFEF468444}"/>
              </a:ext>
            </a:extLst>
          </p:cNvPr>
          <p:cNvSpPr txBox="1">
            <a:spLocks/>
          </p:cNvSpPr>
          <p:nvPr/>
        </p:nvSpPr>
        <p:spPr bwMode="gray">
          <a:xfrm>
            <a:off x="8317056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i="0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500" indent="-228600" eaLnBrk="1" hangingPunct="1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>
                <a:latin typeface="+mj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C0A35B-6B1C-4A33-9B61-851B41D94E68}"/>
              </a:ext>
            </a:extLst>
          </p:cNvPr>
          <p:cNvSpPr txBox="1">
            <a:spLocks/>
          </p:cNvSpPr>
          <p:nvPr/>
        </p:nvSpPr>
        <p:spPr bwMode="gray">
          <a:xfrm>
            <a:off x="2082036" y="2667000"/>
            <a:ext cx="1802891" cy="1524000"/>
          </a:xfrm>
          <a:prstGeom prst="homePlate">
            <a:avLst>
              <a:gd name="adj" fmla="val 20891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4.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Results</a:t>
            </a:r>
            <a:endParaRPr lang="en-GB" sz="3600" dirty="0"/>
          </a:p>
        </p:txBody>
      </p:sp>
      <p:pic>
        <p:nvPicPr>
          <p:cNvPr id="35" name="Picture 4" descr="Image result for logo uic barcelona">
            <a:extLst>
              <a:ext uri="{FF2B5EF4-FFF2-40B4-BE49-F238E27FC236}">
                <a16:creationId xmlns:a16="http://schemas.microsoft.com/office/drawing/2014/main" id="{5E4E6465-B360-45C4-B202-944BDD97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8150A5-369A-41ED-9A23-17410EA81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7"/>
            <a:ext cx="11234056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9FD9"/>
                </a:solidFill>
              </a:rPr>
              <a:t>Validated Scale</a:t>
            </a:r>
            <a:endParaRPr lang="en-GB" sz="2000" dirty="0"/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sz="1800" dirty="0"/>
              <a:t>Assessment of perceived service quality in the peer-to-peer Transportation sector. </a:t>
            </a:r>
          </a:p>
          <a:p>
            <a:pPr lvl="1"/>
            <a:r>
              <a:rPr lang="en-GB" sz="1800" dirty="0"/>
              <a:t>3 dimensions and 11 items </a:t>
            </a:r>
          </a:p>
          <a:p>
            <a:pPr lvl="2"/>
            <a:endParaRPr lang="en-GB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C34C4C-5D2F-4F16-BD33-02B6B28B4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94822"/>
              </p:ext>
            </p:extLst>
          </p:nvPr>
        </p:nvGraphicFramePr>
        <p:xfrm>
          <a:off x="2449725" y="2275004"/>
          <a:ext cx="7619117" cy="4393959"/>
        </p:xfrm>
        <a:graphic>
          <a:graphicData uri="http://schemas.openxmlformats.org/drawingml/2006/table">
            <a:tbl>
              <a:tblPr/>
              <a:tblGrid>
                <a:gridCol w="1469519">
                  <a:extLst>
                    <a:ext uri="{9D8B030D-6E8A-4147-A177-3AD203B41FA5}">
                      <a16:colId xmlns:a16="http://schemas.microsoft.com/office/drawing/2014/main" val="508451119"/>
                    </a:ext>
                  </a:extLst>
                </a:gridCol>
                <a:gridCol w="256986">
                  <a:extLst>
                    <a:ext uri="{9D8B030D-6E8A-4147-A177-3AD203B41FA5}">
                      <a16:colId xmlns:a16="http://schemas.microsoft.com/office/drawing/2014/main" val="1857686621"/>
                    </a:ext>
                  </a:extLst>
                </a:gridCol>
                <a:gridCol w="5892612">
                  <a:extLst>
                    <a:ext uri="{9D8B030D-6E8A-4147-A177-3AD203B41FA5}">
                      <a16:colId xmlns:a16="http://schemas.microsoft.com/office/drawing/2014/main" val="2887319148"/>
                    </a:ext>
                  </a:extLst>
                </a:gridCol>
              </a:tblGrid>
              <a:tr h="45502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 &amp; 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interaction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peer-to-peer transportation platform can generally be trusted.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894274"/>
                  </a:ext>
                </a:extLst>
              </a:tr>
              <a:tr h="656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value that this service offers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travelers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good social opportunities with the peer transportation provider.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469872"/>
                  </a:ext>
                </a:extLst>
              </a:tr>
              <a:tr h="5053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feel assured that legal structures adequately protect me from problems on the platform.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118571"/>
                  </a:ext>
                </a:extLst>
              </a:tr>
              <a:tr h="5053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believe that the peer transportation providers are generally trustworthy.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428980"/>
                  </a:ext>
                </a:extLst>
              </a:tr>
              <a:tr h="2538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organization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platform's site/ app is easy to use.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31930"/>
                  </a:ext>
                </a:extLst>
              </a:tr>
              <a:tr h="4550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platform's site/ app has easy ordering and payment mechanisms.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458722"/>
                  </a:ext>
                </a:extLst>
              </a:tr>
              <a:tr h="3544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information of the platform's site/ app is well organized.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157348"/>
                  </a:ext>
                </a:extLst>
              </a:tr>
              <a:tr h="2035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</a:p>
                  </a:txBody>
                  <a:tcPr marL="2287" marR="2287" marT="22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value that the vehicle is clean.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232587"/>
                  </a:ext>
                </a:extLst>
              </a:tr>
              <a:tr h="2538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value that the vehicle is comfortable.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382042"/>
                  </a:ext>
                </a:extLst>
              </a:tr>
              <a:tr h="3041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value that the driver is friendly and polite.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640703"/>
                  </a:ext>
                </a:extLst>
              </a:tr>
              <a:tr h="404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value that the driver keeps an adequate speed and drives safely.</a:t>
                      </a:r>
                    </a:p>
                  </a:txBody>
                  <a:tcPr marL="2287" marR="2287" marT="22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34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67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Content</a:t>
            </a:r>
            <a:endParaRPr lang="en-GB" sz="3600" dirty="0">
              <a:solidFill>
                <a:srgbClr val="009FD9"/>
              </a:solidFill>
            </a:endParaRPr>
          </a:p>
        </p:txBody>
      </p:sp>
      <p:pic>
        <p:nvPicPr>
          <p:cNvPr id="2052" name="Picture 4" descr="Image result for logo uic barcelona">
            <a:extLst>
              <a:ext uri="{FF2B5EF4-FFF2-40B4-BE49-F238E27FC236}">
                <a16:creationId xmlns:a16="http://schemas.microsoft.com/office/drawing/2014/main" id="{4C846222-EC32-4B99-943D-71B9D74C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1F83BA-03AC-4551-83CE-1EFDE8F3C687}"/>
              </a:ext>
            </a:extLst>
          </p:cNvPr>
          <p:cNvSpPr txBox="1">
            <a:spLocks/>
          </p:cNvSpPr>
          <p:nvPr/>
        </p:nvSpPr>
        <p:spPr bwMode="gray">
          <a:xfrm>
            <a:off x="3632772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Conceptual framework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EB83E6D-0EDD-454A-954A-F76F2C1BDD33}"/>
              </a:ext>
            </a:extLst>
          </p:cNvPr>
          <p:cNvSpPr txBox="1">
            <a:spLocks/>
          </p:cNvSpPr>
          <p:nvPr/>
        </p:nvSpPr>
        <p:spPr bwMode="gray">
          <a:xfrm>
            <a:off x="6755628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Results</a:t>
            </a:r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EA81F6B-252B-425E-B8A2-546115111C11}"/>
              </a:ext>
            </a:extLst>
          </p:cNvPr>
          <p:cNvSpPr txBox="1">
            <a:spLocks/>
          </p:cNvSpPr>
          <p:nvPr/>
        </p:nvSpPr>
        <p:spPr bwMode="gray">
          <a:xfrm>
            <a:off x="5194200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Methodology</a:t>
            </a:r>
            <a:endParaRPr lang="en-US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326A8C7-4279-4BBB-9E00-B0CFEF468444}"/>
              </a:ext>
            </a:extLst>
          </p:cNvPr>
          <p:cNvSpPr txBox="1">
            <a:spLocks/>
          </p:cNvSpPr>
          <p:nvPr/>
        </p:nvSpPr>
        <p:spPr bwMode="gray">
          <a:xfrm>
            <a:off x="8317056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 algn="ctr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C0A35B-6B1C-4A33-9B61-851B41D94E68}"/>
              </a:ext>
            </a:extLst>
          </p:cNvPr>
          <p:cNvSpPr txBox="1">
            <a:spLocks/>
          </p:cNvSpPr>
          <p:nvPr/>
        </p:nvSpPr>
        <p:spPr bwMode="gray">
          <a:xfrm>
            <a:off x="2082036" y="2667000"/>
            <a:ext cx="1802891" cy="1524000"/>
          </a:xfrm>
          <a:prstGeom prst="homePlate">
            <a:avLst>
              <a:gd name="adj" fmla="val 20891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51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5.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Conclusions</a:t>
            </a:r>
            <a:endParaRPr lang="en-GB" sz="36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6E669D-205B-4C05-A331-77A44421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6"/>
            <a:ext cx="10145485" cy="557507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9FD9"/>
                </a:solidFill>
              </a:rPr>
              <a:t>Who </a:t>
            </a:r>
            <a:r>
              <a:rPr lang="en-GB" sz="2000" dirty="0"/>
              <a:t>could</a:t>
            </a:r>
            <a:r>
              <a:rPr lang="en-GB" sz="2000" dirty="0">
                <a:solidFill>
                  <a:srgbClr val="009FD9"/>
                </a:solidFill>
              </a:rPr>
              <a:t> use </a:t>
            </a:r>
            <a:r>
              <a:rPr lang="en-GB" sz="2000" dirty="0"/>
              <a:t>the</a:t>
            </a:r>
            <a:r>
              <a:rPr lang="en-GB" sz="2000" dirty="0">
                <a:solidFill>
                  <a:srgbClr val="009FD9"/>
                </a:solidFill>
              </a:rPr>
              <a:t> results </a:t>
            </a:r>
            <a:r>
              <a:rPr lang="en-GB" sz="2000" dirty="0"/>
              <a:t>of our research?</a:t>
            </a:r>
          </a:p>
          <a:p>
            <a:endParaRPr lang="en-GB" sz="1100" dirty="0">
              <a:solidFill>
                <a:srgbClr val="DD3832"/>
              </a:solidFill>
            </a:endParaRPr>
          </a:p>
          <a:p>
            <a:pPr lvl="1"/>
            <a:r>
              <a:rPr lang="en-GB" sz="2000" dirty="0"/>
              <a:t>Can be </a:t>
            </a:r>
            <a:r>
              <a:rPr lang="en-GB" sz="2000" dirty="0">
                <a:solidFill>
                  <a:srgbClr val="009FD9"/>
                </a:solidFill>
              </a:rPr>
              <a:t>applied</a:t>
            </a:r>
            <a:r>
              <a:rPr lang="en-GB" sz="2000" dirty="0"/>
              <a:t> by:</a:t>
            </a:r>
          </a:p>
          <a:p>
            <a:pPr lvl="2"/>
            <a:r>
              <a:rPr lang="en-GB" sz="1800" dirty="0"/>
              <a:t>Platform managers</a:t>
            </a:r>
          </a:p>
          <a:p>
            <a:pPr lvl="2"/>
            <a:r>
              <a:rPr lang="en-GB" sz="1800" dirty="0"/>
              <a:t>Service providers</a:t>
            </a:r>
          </a:p>
          <a:p>
            <a:pPr lvl="1"/>
            <a:r>
              <a:rPr lang="en-GB" sz="2000" dirty="0"/>
              <a:t>Helping them </a:t>
            </a:r>
            <a:r>
              <a:rPr lang="en-GB" sz="2000" dirty="0">
                <a:solidFill>
                  <a:srgbClr val="009FD9"/>
                </a:solidFill>
              </a:rPr>
              <a:t>understand and diagnose </a:t>
            </a:r>
            <a:r>
              <a:rPr lang="en-GB" sz="2000" dirty="0"/>
              <a:t>potential </a:t>
            </a:r>
            <a:r>
              <a:rPr lang="en-GB" sz="2000" dirty="0">
                <a:solidFill>
                  <a:srgbClr val="009FD9"/>
                </a:solidFill>
              </a:rPr>
              <a:t>quality</a:t>
            </a:r>
            <a:r>
              <a:rPr lang="en-GB" sz="2000" dirty="0"/>
              <a:t> problems in their service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800" dirty="0"/>
          </a:p>
        </p:txBody>
      </p:sp>
      <p:pic>
        <p:nvPicPr>
          <p:cNvPr id="43010" name="Picture 2" descr="Related image">
            <a:extLst>
              <a:ext uri="{FF2B5EF4-FFF2-40B4-BE49-F238E27FC236}">
                <a16:creationId xmlns:a16="http://schemas.microsoft.com/office/drawing/2014/main" id="{D39C8847-2B2E-41AE-8B1C-CB28D6D9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73" y="3683286"/>
            <a:ext cx="3800934" cy="252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Related image">
            <a:extLst>
              <a:ext uri="{FF2B5EF4-FFF2-40B4-BE49-F238E27FC236}">
                <a16:creationId xmlns:a16="http://schemas.microsoft.com/office/drawing/2014/main" id="{27ABD860-25C5-4119-8EF4-562DCBC8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1" y="3683286"/>
            <a:ext cx="3373600" cy="252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logo uic barcelona">
            <a:extLst>
              <a:ext uri="{FF2B5EF4-FFF2-40B4-BE49-F238E27FC236}">
                <a16:creationId xmlns:a16="http://schemas.microsoft.com/office/drawing/2014/main" id="{54A3BAA2-7DCB-46B7-B71A-6AA49E3BF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5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6F6C-34DF-45E2-BA4E-6C8F8279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300" y="1244527"/>
            <a:ext cx="4793050" cy="2076333"/>
          </a:xfrm>
        </p:spPr>
        <p:txBody>
          <a:bodyPr anchor="t">
            <a:normAutofit/>
          </a:bodyPr>
          <a:lstStyle/>
          <a:p>
            <a:r>
              <a:rPr lang="en-GB" sz="4800" b="1" dirty="0"/>
              <a:t>Thanks for your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0226D-4171-4AB8-9032-9E536F59C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373" y="2729209"/>
            <a:ext cx="4524973" cy="972180"/>
          </a:xfrm>
        </p:spPr>
        <p:txBody>
          <a:bodyPr anchor="b">
            <a:normAutofit/>
          </a:bodyPr>
          <a:lstStyle/>
          <a:p>
            <a:pPr algn="l"/>
            <a:r>
              <a:rPr lang="en-GB" b="1" dirty="0"/>
              <a:t>Questions?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Image result for share more consume less">
            <a:extLst>
              <a:ext uri="{FF2B5EF4-FFF2-40B4-BE49-F238E27FC236}">
                <a16:creationId xmlns:a16="http://schemas.microsoft.com/office/drawing/2014/main" id="{64BA806B-73E4-4620-BEAB-8A0BD4B04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r="20135"/>
          <a:stretch/>
        </p:blipFill>
        <p:spPr bwMode="auto"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D6D42EA5-C9A9-4E06-9738-255352105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2" y="5573873"/>
            <a:ext cx="1409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Content</a:t>
            </a:r>
            <a:endParaRPr lang="en-GB" sz="3600" dirty="0">
              <a:solidFill>
                <a:srgbClr val="009FD9"/>
              </a:solidFill>
            </a:endParaRPr>
          </a:p>
        </p:txBody>
      </p:sp>
      <p:pic>
        <p:nvPicPr>
          <p:cNvPr id="2052" name="Picture 4" descr="Image result for logo uic barcelona">
            <a:extLst>
              <a:ext uri="{FF2B5EF4-FFF2-40B4-BE49-F238E27FC236}">
                <a16:creationId xmlns:a16="http://schemas.microsoft.com/office/drawing/2014/main" id="{4C846222-EC32-4B99-943D-71B9D74C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87EC2B-D9AA-4F16-A9FC-42388FB8840B}"/>
              </a:ext>
            </a:extLst>
          </p:cNvPr>
          <p:cNvSpPr txBox="1">
            <a:spLocks/>
          </p:cNvSpPr>
          <p:nvPr/>
        </p:nvSpPr>
        <p:spPr bwMode="gray">
          <a:xfrm>
            <a:off x="3839603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Conceptual framework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3F00C67-E49A-4845-BAD2-B7F2BEB22EF0}"/>
              </a:ext>
            </a:extLst>
          </p:cNvPr>
          <p:cNvSpPr txBox="1">
            <a:spLocks/>
          </p:cNvSpPr>
          <p:nvPr/>
        </p:nvSpPr>
        <p:spPr bwMode="gray">
          <a:xfrm>
            <a:off x="6962459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Results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928335D5-AC96-4A71-AF6C-D7968D7C6D6D}"/>
              </a:ext>
            </a:extLst>
          </p:cNvPr>
          <p:cNvSpPr txBox="1">
            <a:spLocks/>
          </p:cNvSpPr>
          <p:nvPr/>
        </p:nvSpPr>
        <p:spPr bwMode="gray">
          <a:xfrm>
            <a:off x="5401031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Methodology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9D43778-BBF2-43BE-B111-29F88407CEEE}"/>
              </a:ext>
            </a:extLst>
          </p:cNvPr>
          <p:cNvSpPr txBox="1">
            <a:spLocks/>
          </p:cNvSpPr>
          <p:nvPr/>
        </p:nvSpPr>
        <p:spPr bwMode="gray">
          <a:xfrm>
            <a:off x="8523887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i="0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500" indent="-228600" eaLnBrk="1" hangingPunct="1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>
                <a:latin typeface="+mj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F8D17D36-831F-4709-BF55-49F2E961EC0B}"/>
              </a:ext>
            </a:extLst>
          </p:cNvPr>
          <p:cNvSpPr txBox="1">
            <a:spLocks/>
          </p:cNvSpPr>
          <p:nvPr/>
        </p:nvSpPr>
        <p:spPr bwMode="gray">
          <a:xfrm>
            <a:off x="2288867" y="2667000"/>
            <a:ext cx="1802891" cy="1524000"/>
          </a:xfrm>
          <a:prstGeom prst="homePlate">
            <a:avLst>
              <a:gd name="adj" fmla="val 20891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8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">
            <a:extLst>
              <a:ext uri="{FF2B5EF4-FFF2-40B4-BE49-F238E27FC236}">
                <a16:creationId xmlns:a16="http://schemas.microsoft.com/office/drawing/2014/main" id="{4497431D-826A-4AEE-A752-837F73CD8C98}"/>
              </a:ext>
            </a:extLst>
          </p:cNvPr>
          <p:cNvGrpSpPr/>
          <p:nvPr/>
        </p:nvGrpSpPr>
        <p:grpSpPr>
          <a:xfrm>
            <a:off x="3028402" y="4191000"/>
            <a:ext cx="400966" cy="765361"/>
            <a:chOff x="3431453" y="4060371"/>
            <a:chExt cx="400966" cy="907403"/>
          </a:xfrm>
          <a:solidFill>
            <a:srgbClr val="009FD9"/>
          </a:solidFill>
        </p:grpSpPr>
        <p:sp>
          <p:nvSpPr>
            <p:cNvPr id="14" name="Oval 20">
              <a:extLst>
                <a:ext uri="{FF2B5EF4-FFF2-40B4-BE49-F238E27FC236}">
                  <a16:creationId xmlns:a16="http://schemas.microsoft.com/office/drawing/2014/main" id="{7EEBEB21-C6E9-404A-BDBF-B610950B57A2}"/>
                </a:ext>
              </a:extLst>
            </p:cNvPr>
            <p:cNvSpPr/>
            <p:nvPr/>
          </p:nvSpPr>
          <p:spPr>
            <a:xfrm>
              <a:off x="3687093" y="4829371"/>
              <a:ext cx="145326" cy="138403"/>
            </a:xfrm>
            <a:prstGeom prst="ellipse">
              <a:avLst/>
            </a:prstGeom>
            <a:grpFill/>
            <a:ln>
              <a:solidFill>
                <a:srgbClr val="009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Connector: Elbow 22">
              <a:extLst>
                <a:ext uri="{FF2B5EF4-FFF2-40B4-BE49-F238E27FC236}">
                  <a16:creationId xmlns:a16="http://schemas.microsoft.com/office/drawing/2014/main" id="{F4CF4B91-516F-41C5-B36D-5377582AFD68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rot="16200000" flipH="1">
              <a:off x="3140172" y="4351652"/>
              <a:ext cx="838202" cy="255639"/>
            </a:xfrm>
            <a:prstGeom prst="bentConnector2">
              <a:avLst/>
            </a:prstGeom>
            <a:grpFill/>
            <a:ln w="19050">
              <a:solidFill>
                <a:srgbClr val="009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Content</a:t>
            </a:r>
            <a:endParaRPr lang="en-GB" sz="3600" dirty="0">
              <a:solidFill>
                <a:srgbClr val="009FD9"/>
              </a:solidFill>
            </a:endParaRPr>
          </a:p>
        </p:txBody>
      </p:sp>
      <p:pic>
        <p:nvPicPr>
          <p:cNvPr id="2052" name="Picture 4" descr="Image result for logo uic barcelona">
            <a:extLst>
              <a:ext uri="{FF2B5EF4-FFF2-40B4-BE49-F238E27FC236}">
                <a16:creationId xmlns:a16="http://schemas.microsoft.com/office/drawing/2014/main" id="{4C846222-EC32-4B99-943D-71B9D74C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91F83BA-03AC-4551-83CE-1EFDE8F3C687}"/>
              </a:ext>
            </a:extLst>
          </p:cNvPr>
          <p:cNvSpPr txBox="1">
            <a:spLocks/>
          </p:cNvSpPr>
          <p:nvPr/>
        </p:nvSpPr>
        <p:spPr bwMode="gray">
          <a:xfrm>
            <a:off x="3839603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Conceptual framework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EB83E6D-0EDD-454A-954A-F76F2C1BDD33}"/>
              </a:ext>
            </a:extLst>
          </p:cNvPr>
          <p:cNvSpPr txBox="1">
            <a:spLocks/>
          </p:cNvSpPr>
          <p:nvPr/>
        </p:nvSpPr>
        <p:spPr bwMode="gray">
          <a:xfrm>
            <a:off x="6962459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Results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BEA81F6B-252B-425E-B8A2-546115111C11}"/>
              </a:ext>
            </a:extLst>
          </p:cNvPr>
          <p:cNvSpPr txBox="1">
            <a:spLocks/>
          </p:cNvSpPr>
          <p:nvPr/>
        </p:nvSpPr>
        <p:spPr bwMode="gray">
          <a:xfrm>
            <a:off x="5401031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Methodology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D326A8C7-4279-4BBB-9E00-B0CFEF468444}"/>
              </a:ext>
            </a:extLst>
          </p:cNvPr>
          <p:cNvSpPr txBox="1">
            <a:spLocks/>
          </p:cNvSpPr>
          <p:nvPr/>
        </p:nvSpPr>
        <p:spPr bwMode="gray">
          <a:xfrm>
            <a:off x="8523887" y="2667000"/>
            <a:ext cx="1802891" cy="1524000"/>
          </a:xfrm>
          <a:prstGeom prst="chevron">
            <a:avLst>
              <a:gd name="adj" fmla="val 21107"/>
            </a:avLst>
          </a:prstGeom>
          <a:solidFill>
            <a:srgbClr val="009FD9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en-US" sz="1200" b="1" i="0" kern="1200" dirty="0" smtClean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+mn-cs"/>
              </a:defRPr>
            </a:lvl1pPr>
            <a:lvl2pPr marL="0" indent="0" eaLnBrk="1" hangingPunct="1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285750" indent="-285750" eaLnBrk="1" hangingPunct="1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71500" indent="-228600" eaLnBrk="1" hangingPunct="1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spcAft>
                <a:spcPts val="600"/>
              </a:spcAft>
              <a:defRPr sz="1500" b="0" i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0" dirty="0">
                <a:latin typeface="+mj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E24ADD7-4C72-4F23-85C3-6ED832173366}"/>
              </a:ext>
            </a:extLst>
          </p:cNvPr>
          <p:cNvSpPr/>
          <p:nvPr/>
        </p:nvSpPr>
        <p:spPr>
          <a:xfrm>
            <a:off x="3242812" y="4691608"/>
            <a:ext cx="388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FD9"/>
                </a:solidFill>
              </a:rPr>
              <a:t>What</a:t>
            </a:r>
            <a:r>
              <a:rPr lang="en-GB" dirty="0"/>
              <a:t> is Collaborative Consumption?</a:t>
            </a:r>
          </a:p>
        </p:txBody>
      </p:sp>
      <p:grpSp>
        <p:nvGrpSpPr>
          <p:cNvPr id="22" name="Group 23">
            <a:extLst>
              <a:ext uri="{FF2B5EF4-FFF2-40B4-BE49-F238E27FC236}">
                <a16:creationId xmlns:a16="http://schemas.microsoft.com/office/drawing/2014/main" id="{C2F7AAAA-A401-493E-AEB6-7C67116A7BA5}"/>
              </a:ext>
            </a:extLst>
          </p:cNvPr>
          <p:cNvGrpSpPr/>
          <p:nvPr/>
        </p:nvGrpSpPr>
        <p:grpSpPr>
          <a:xfrm>
            <a:off x="3028402" y="4468058"/>
            <a:ext cx="400966" cy="907403"/>
            <a:chOff x="3431453" y="4060371"/>
            <a:chExt cx="400966" cy="907403"/>
          </a:xfrm>
          <a:solidFill>
            <a:srgbClr val="009FD9"/>
          </a:solidFill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3DCBC5DB-8C76-4E7F-9044-74811691A029}"/>
                </a:ext>
              </a:extLst>
            </p:cNvPr>
            <p:cNvSpPr/>
            <p:nvPr/>
          </p:nvSpPr>
          <p:spPr>
            <a:xfrm>
              <a:off x="3687093" y="4829371"/>
              <a:ext cx="145326" cy="138403"/>
            </a:xfrm>
            <a:prstGeom prst="ellipse">
              <a:avLst/>
            </a:prstGeom>
            <a:grpFill/>
            <a:ln>
              <a:solidFill>
                <a:srgbClr val="009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Connector: Elbow 25">
              <a:extLst>
                <a:ext uri="{FF2B5EF4-FFF2-40B4-BE49-F238E27FC236}">
                  <a16:creationId xmlns:a16="http://schemas.microsoft.com/office/drawing/2014/main" id="{7BD58B27-D048-4E82-8CB9-AAC317D10D2A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rot="16200000" flipH="1">
              <a:off x="3140172" y="4351652"/>
              <a:ext cx="838202" cy="255639"/>
            </a:xfrm>
            <a:prstGeom prst="bentConnector2">
              <a:avLst/>
            </a:prstGeom>
            <a:grpFill/>
            <a:ln w="19050">
              <a:solidFill>
                <a:srgbClr val="009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9">
            <a:extLst>
              <a:ext uri="{FF2B5EF4-FFF2-40B4-BE49-F238E27FC236}">
                <a16:creationId xmlns:a16="http://schemas.microsoft.com/office/drawing/2014/main" id="{9DB88B39-8FD4-488E-90D9-4E1A14F292D6}"/>
              </a:ext>
            </a:extLst>
          </p:cNvPr>
          <p:cNvSpPr/>
          <p:nvPr/>
        </p:nvSpPr>
        <p:spPr>
          <a:xfrm>
            <a:off x="3242812" y="5121593"/>
            <a:ext cx="3907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9FD9"/>
                </a:solidFill>
              </a:rPr>
              <a:t>Roles</a:t>
            </a:r>
            <a:r>
              <a:rPr lang="en-GB" dirty="0">
                <a:solidFill>
                  <a:srgbClr val="DD3832"/>
                </a:solidFill>
              </a:rPr>
              <a:t> </a:t>
            </a:r>
            <a:r>
              <a:rPr lang="en-GB" dirty="0"/>
              <a:t>in Collaborative Consumption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3391C10B-4B53-43C0-8181-3B5418F357D0}"/>
              </a:ext>
            </a:extLst>
          </p:cNvPr>
          <p:cNvSpPr/>
          <p:nvPr/>
        </p:nvSpPr>
        <p:spPr>
          <a:xfrm>
            <a:off x="3242812" y="5551578"/>
            <a:ext cx="4166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>
                <a:solidFill>
                  <a:srgbClr val="009FD9"/>
                </a:solidFill>
              </a:rPr>
              <a:t>rise</a:t>
            </a:r>
            <a:r>
              <a:rPr lang="en-GB" dirty="0"/>
              <a:t> of Collaborative Consumption</a:t>
            </a: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F635E6DA-7940-4766-AE98-505CD12871F9}"/>
              </a:ext>
            </a:extLst>
          </p:cNvPr>
          <p:cNvGrpSpPr/>
          <p:nvPr/>
        </p:nvGrpSpPr>
        <p:grpSpPr>
          <a:xfrm>
            <a:off x="3028402" y="4904848"/>
            <a:ext cx="400966" cy="907403"/>
            <a:chOff x="3431453" y="4060371"/>
            <a:chExt cx="400966" cy="907403"/>
          </a:xfrm>
          <a:solidFill>
            <a:srgbClr val="009FD9"/>
          </a:solidFill>
        </p:grpSpPr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95055AC6-193B-454B-A6AF-9D7A8DCDD3C7}"/>
                </a:ext>
              </a:extLst>
            </p:cNvPr>
            <p:cNvSpPr/>
            <p:nvPr/>
          </p:nvSpPr>
          <p:spPr>
            <a:xfrm>
              <a:off x="3687093" y="4829371"/>
              <a:ext cx="145326" cy="138403"/>
            </a:xfrm>
            <a:prstGeom prst="ellipse">
              <a:avLst/>
            </a:prstGeom>
            <a:grpFill/>
            <a:ln>
              <a:solidFill>
                <a:srgbClr val="009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Connector: Elbow 33">
              <a:extLst>
                <a:ext uri="{FF2B5EF4-FFF2-40B4-BE49-F238E27FC236}">
                  <a16:creationId xmlns:a16="http://schemas.microsoft.com/office/drawing/2014/main" id="{0BF2A3F4-B4C0-4A96-9E02-F7D25E0E17E8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rot="16200000" flipH="1">
              <a:off x="3140172" y="4351652"/>
              <a:ext cx="838202" cy="255639"/>
            </a:xfrm>
            <a:prstGeom prst="bentConnector2">
              <a:avLst/>
            </a:prstGeom>
            <a:grpFill/>
            <a:ln w="19050">
              <a:solidFill>
                <a:srgbClr val="009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80B3518-4CC1-41ED-9758-E1AEE1ADFEC8}"/>
              </a:ext>
            </a:extLst>
          </p:cNvPr>
          <p:cNvSpPr/>
          <p:nvPr/>
        </p:nvSpPr>
        <p:spPr>
          <a:xfrm>
            <a:off x="3242812" y="5954349"/>
            <a:ext cx="4141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is it important to manage </a:t>
            </a:r>
            <a:r>
              <a:rPr lang="en-GB" dirty="0">
                <a:solidFill>
                  <a:srgbClr val="009FD9"/>
                </a:solidFill>
              </a:rPr>
              <a:t>quality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0F4E987-45BA-4F9B-A67C-CA1CE85408DC}"/>
              </a:ext>
            </a:extLst>
          </p:cNvPr>
          <p:cNvGrpSpPr/>
          <p:nvPr/>
        </p:nvGrpSpPr>
        <p:grpSpPr>
          <a:xfrm>
            <a:off x="3028402" y="5307619"/>
            <a:ext cx="400966" cy="907403"/>
            <a:chOff x="3431453" y="4060371"/>
            <a:chExt cx="400966" cy="907403"/>
          </a:xfrm>
          <a:solidFill>
            <a:srgbClr val="009FD9"/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74C656-C03C-4DAF-BE20-EF04071748B1}"/>
                </a:ext>
              </a:extLst>
            </p:cNvPr>
            <p:cNvSpPr/>
            <p:nvPr/>
          </p:nvSpPr>
          <p:spPr>
            <a:xfrm>
              <a:off x="3687093" y="4829371"/>
              <a:ext cx="145326" cy="138403"/>
            </a:xfrm>
            <a:prstGeom prst="ellipse">
              <a:avLst/>
            </a:prstGeom>
            <a:grpFill/>
            <a:ln>
              <a:solidFill>
                <a:srgbClr val="009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322468B2-0B60-4A05-9C3D-FDD1FEA38185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rot="16200000" flipH="1">
              <a:off x="3140172" y="4351652"/>
              <a:ext cx="838202" cy="255639"/>
            </a:xfrm>
            <a:prstGeom prst="bentConnector2">
              <a:avLst/>
            </a:prstGeom>
            <a:grpFill/>
            <a:ln w="19050">
              <a:solidFill>
                <a:srgbClr val="009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F772462-DD63-4CAB-AB99-5ED9E26DD2BE}"/>
              </a:ext>
            </a:extLst>
          </p:cNvPr>
          <p:cNvSpPr/>
          <p:nvPr/>
        </p:nvSpPr>
        <p:spPr>
          <a:xfrm>
            <a:off x="3242812" y="6318247"/>
            <a:ext cx="2323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Research </a:t>
            </a:r>
            <a:r>
              <a:rPr lang="en-GB" dirty="0">
                <a:solidFill>
                  <a:srgbClr val="009FD9"/>
                </a:solidFill>
              </a:rPr>
              <a:t>objectives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033E7C5-B347-411D-B58D-E13DE13355EE}"/>
              </a:ext>
            </a:extLst>
          </p:cNvPr>
          <p:cNvGrpSpPr/>
          <p:nvPr/>
        </p:nvGrpSpPr>
        <p:grpSpPr>
          <a:xfrm>
            <a:off x="3028402" y="5671517"/>
            <a:ext cx="400966" cy="907403"/>
            <a:chOff x="3431453" y="4060371"/>
            <a:chExt cx="400966" cy="907403"/>
          </a:xfrm>
          <a:solidFill>
            <a:srgbClr val="009FD9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50E17C2-B9ED-4EB8-8B47-B8A7C6B94C51}"/>
                </a:ext>
              </a:extLst>
            </p:cNvPr>
            <p:cNvSpPr/>
            <p:nvPr/>
          </p:nvSpPr>
          <p:spPr>
            <a:xfrm>
              <a:off x="3687093" y="4829371"/>
              <a:ext cx="145326" cy="138403"/>
            </a:xfrm>
            <a:prstGeom prst="ellipse">
              <a:avLst/>
            </a:prstGeom>
            <a:grpFill/>
            <a:ln>
              <a:solidFill>
                <a:srgbClr val="009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33173C65-360C-4192-A01C-639EFE19E73C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 rot="16200000" flipH="1">
              <a:off x="3140172" y="4351652"/>
              <a:ext cx="838202" cy="255639"/>
            </a:xfrm>
            <a:prstGeom prst="bentConnector2">
              <a:avLst/>
            </a:prstGeom>
            <a:grpFill/>
            <a:ln w="19050">
              <a:solidFill>
                <a:srgbClr val="009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7C0A35B-6B1C-4A33-9B61-851B41D94E68}"/>
              </a:ext>
            </a:extLst>
          </p:cNvPr>
          <p:cNvSpPr txBox="1">
            <a:spLocks/>
          </p:cNvSpPr>
          <p:nvPr/>
        </p:nvSpPr>
        <p:spPr bwMode="gray">
          <a:xfrm>
            <a:off x="2288867" y="2667000"/>
            <a:ext cx="1802891" cy="1524000"/>
          </a:xfrm>
          <a:prstGeom prst="homePlate">
            <a:avLst>
              <a:gd name="adj" fmla="val 20891"/>
            </a:avLst>
          </a:prstGeom>
          <a:solidFill>
            <a:srgbClr val="009FD9">
              <a:alpha val="5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0" bIns="45720" rtlCol="0" anchor="ctr" anchorCtr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defRPr sz="155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spcAft>
                <a:spcPts val="600"/>
              </a:spcAft>
              <a:buFontTx/>
              <a:buNone/>
              <a:defRPr sz="1500" b="0" i="0">
                <a:solidFill>
                  <a:schemeClr val="lt1"/>
                </a:solidFill>
              </a:defRPr>
            </a:lvl2pPr>
            <a:lvl3pPr marL="285750" indent="-285750">
              <a:spcAft>
                <a:spcPts val="600"/>
              </a:spcAft>
              <a:buClrTx/>
              <a:buFont typeface="Lucida Grande"/>
              <a:buChar char="—"/>
              <a:defRPr sz="1500" b="0" i="0">
                <a:solidFill>
                  <a:schemeClr val="lt1"/>
                </a:solidFill>
              </a:defRPr>
            </a:lvl3pPr>
            <a:lvl4pPr marL="571500" indent="-228600">
              <a:spcAft>
                <a:spcPts val="600"/>
              </a:spcAft>
              <a:buFont typeface="Lucida Grande"/>
              <a:buChar char="-"/>
              <a:defRPr sz="1500" b="0" i="0">
                <a:solidFill>
                  <a:schemeClr val="lt1"/>
                </a:solidFill>
              </a:defRPr>
            </a:lvl4pPr>
            <a:lvl5pPr>
              <a:spcAft>
                <a:spcPts val="600"/>
              </a:spcAft>
              <a:defRPr sz="1500" b="0" i="0">
                <a:solidFill>
                  <a:schemeClr val="lt1"/>
                </a:solidFill>
              </a:defRPr>
            </a:lvl5pPr>
            <a:lvl6pPr>
              <a:defRPr baseline="0">
                <a:solidFill>
                  <a:schemeClr val="lt1"/>
                </a:solidFill>
              </a:defRPr>
            </a:lvl6pPr>
            <a:lvl7pPr>
              <a:defRPr baseline="0">
                <a:solidFill>
                  <a:schemeClr val="lt1"/>
                </a:solidFill>
              </a:defRPr>
            </a:lvl7pPr>
            <a:lvl8pPr>
              <a:defRPr baseline="0"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0859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irbnb host">
            <a:extLst>
              <a:ext uri="{FF2B5EF4-FFF2-40B4-BE49-F238E27FC236}">
                <a16:creationId xmlns:a16="http://schemas.microsoft.com/office/drawing/2014/main" id="{E1229506-2D4C-4171-99C6-F676B7BAA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t="1855" r="35588" b="-1855"/>
          <a:stretch/>
        </p:blipFill>
        <p:spPr bwMode="auto">
          <a:xfrm>
            <a:off x="7298868" y="576943"/>
            <a:ext cx="4893131" cy="63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827-5287-4F69-83C5-CD2D2DC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6"/>
            <a:ext cx="6930385" cy="565381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9FD9"/>
                </a:solidFill>
              </a:rPr>
              <a:t>What</a:t>
            </a:r>
            <a:r>
              <a:rPr lang="en-GB" sz="2000" dirty="0"/>
              <a:t> is Collaborative Consumption (CC)?</a:t>
            </a:r>
          </a:p>
          <a:p>
            <a:endParaRPr lang="en-GB" sz="2000" dirty="0"/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Business</a:t>
            </a:r>
            <a:r>
              <a:rPr lang="en-GB" sz="1800" dirty="0">
                <a:solidFill>
                  <a:srgbClr val="DD3832"/>
                </a:solidFill>
              </a:rPr>
              <a:t> </a:t>
            </a:r>
            <a:r>
              <a:rPr lang="en-GB" sz="1800" dirty="0"/>
              <a:t>based on a </a:t>
            </a:r>
            <a:r>
              <a:rPr lang="en-GB" sz="1800" dirty="0">
                <a:solidFill>
                  <a:srgbClr val="009FD9"/>
                </a:solidFill>
              </a:rPr>
              <a:t>digital </a:t>
            </a:r>
            <a:r>
              <a:rPr lang="en-GB" sz="1800" b="1" dirty="0">
                <a:solidFill>
                  <a:srgbClr val="009FD9"/>
                </a:solidFill>
              </a:rPr>
              <a:t>platform</a:t>
            </a:r>
            <a:r>
              <a:rPr lang="en-GB" sz="1800" dirty="0">
                <a:solidFill>
                  <a:srgbClr val="009FD9"/>
                </a:solidFill>
              </a:rPr>
              <a:t> </a:t>
            </a:r>
            <a:r>
              <a:rPr lang="en-GB" sz="1800" dirty="0"/>
              <a:t>that </a:t>
            </a:r>
            <a:r>
              <a:rPr lang="en-GB" sz="1800" dirty="0">
                <a:solidFill>
                  <a:srgbClr val="009FD9"/>
                </a:solidFill>
              </a:rPr>
              <a:t>connects</a:t>
            </a:r>
            <a:r>
              <a:rPr lang="en-GB" sz="1800" dirty="0">
                <a:solidFill>
                  <a:srgbClr val="DD3832"/>
                </a:solidFill>
              </a:rPr>
              <a:t> </a:t>
            </a:r>
            <a:r>
              <a:rPr lang="en-GB" sz="1800" dirty="0"/>
              <a:t>two</a:t>
            </a:r>
            <a:r>
              <a:rPr lang="en-GB" sz="1800" dirty="0">
                <a:solidFill>
                  <a:srgbClr val="DD3832"/>
                </a:solidFill>
              </a:rPr>
              <a:t> </a:t>
            </a:r>
            <a:r>
              <a:rPr lang="en-GB" sz="1800" dirty="0"/>
              <a:t>peers:</a:t>
            </a:r>
          </a:p>
          <a:p>
            <a:pPr lvl="2"/>
            <a:r>
              <a:rPr lang="en-GB" sz="1800" b="1" dirty="0"/>
              <a:t>Consumer</a:t>
            </a:r>
          </a:p>
          <a:p>
            <a:pPr lvl="2"/>
            <a:r>
              <a:rPr lang="en-GB" sz="1800" b="1" dirty="0"/>
              <a:t>Service provider</a:t>
            </a:r>
          </a:p>
          <a:p>
            <a:pPr lvl="2"/>
            <a:endParaRPr lang="en-GB" sz="1800" dirty="0"/>
          </a:p>
          <a:p>
            <a:endParaRPr lang="en-GB" sz="2000" dirty="0">
              <a:solidFill>
                <a:srgbClr val="DD383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1. </a:t>
            </a:r>
            <a:r>
              <a:rPr lang="en-GB" sz="3200" dirty="0"/>
              <a:t>Introduction</a:t>
            </a:r>
            <a:endParaRPr lang="en-GB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6AC404-0457-425D-A72E-0AF2C28C4496}"/>
              </a:ext>
            </a:extLst>
          </p:cNvPr>
          <p:cNvGrpSpPr/>
          <p:nvPr/>
        </p:nvGrpSpPr>
        <p:grpSpPr>
          <a:xfrm>
            <a:off x="9900280" y="1473916"/>
            <a:ext cx="147232" cy="1701884"/>
            <a:chOff x="9592488" y="4169100"/>
            <a:chExt cx="147232" cy="17018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C91398-B92A-4171-84E5-BFFD469B9772}"/>
                </a:ext>
              </a:extLst>
            </p:cNvPr>
            <p:cNvSpPr/>
            <p:nvPr/>
          </p:nvSpPr>
          <p:spPr>
            <a:xfrm>
              <a:off x="9592488" y="5728770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426EFE-91B9-4456-B781-FBA91F88B12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65151" y="4169100"/>
              <a:ext cx="0" cy="1584000"/>
            </a:xfrm>
            <a:prstGeom prst="line">
              <a:avLst/>
            </a:prstGeom>
            <a:ln w="19050">
              <a:solidFill>
                <a:srgbClr val="DD3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75827F-960D-4BDF-95F8-F1E8E8A2E361}"/>
                </a:ext>
              </a:extLst>
            </p:cNvPr>
            <p:cNvSpPr/>
            <p:nvPr/>
          </p:nvSpPr>
          <p:spPr>
            <a:xfrm>
              <a:off x="9594394" y="5732581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0E4EB42-41A4-457A-8B8B-C4C8510003A5}"/>
              </a:ext>
            </a:extLst>
          </p:cNvPr>
          <p:cNvSpPr txBox="1">
            <a:spLocks/>
          </p:cNvSpPr>
          <p:nvPr/>
        </p:nvSpPr>
        <p:spPr>
          <a:xfrm>
            <a:off x="9306465" y="858790"/>
            <a:ext cx="1691641" cy="70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Room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/>
              <a:t>29€/ night</a:t>
            </a:r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8C670796-58E8-41F4-8628-BCD37909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4976786"/>
            <a:ext cx="1686560" cy="18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host airbnb">
            <a:extLst>
              <a:ext uri="{FF2B5EF4-FFF2-40B4-BE49-F238E27FC236}">
                <a16:creationId xmlns:a16="http://schemas.microsoft.com/office/drawing/2014/main" id="{B8ABD4F5-6C3F-43C9-ABD2-8EA931766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6" y="3095789"/>
            <a:ext cx="2387850" cy="20096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wo man carrying backpacks during daytime">
            <a:extLst>
              <a:ext uri="{FF2B5EF4-FFF2-40B4-BE49-F238E27FC236}">
                <a16:creationId xmlns:a16="http://schemas.microsoft.com/office/drawing/2014/main" id="{9FF79BAD-C0D6-47E1-B2F3-62BF5398D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56" y="3033586"/>
            <a:ext cx="2519164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51535C-EAA9-47F0-A059-73D010F40CA9}"/>
              </a:ext>
            </a:extLst>
          </p:cNvPr>
          <p:cNvCxnSpPr>
            <a:cxnSpLocks/>
            <a:stCxn id="4100" idx="1"/>
            <a:endCxn id="4102" idx="4"/>
          </p:cNvCxnSpPr>
          <p:nvPr/>
        </p:nvCxnSpPr>
        <p:spPr>
          <a:xfrm flipH="1" flipV="1">
            <a:off x="1836451" y="5105400"/>
            <a:ext cx="952469" cy="811993"/>
          </a:xfrm>
          <a:prstGeom prst="straightConnector1">
            <a:avLst/>
          </a:prstGeom>
          <a:ln w="28575">
            <a:solidFill>
              <a:srgbClr val="DD38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DC94E9-9537-4071-8976-90F0D2772111}"/>
              </a:ext>
            </a:extLst>
          </p:cNvPr>
          <p:cNvCxnSpPr>
            <a:cxnSpLocks/>
            <a:endCxn id="4104" idx="4"/>
          </p:cNvCxnSpPr>
          <p:nvPr/>
        </p:nvCxnSpPr>
        <p:spPr>
          <a:xfrm flipV="1">
            <a:off x="4331456" y="5167186"/>
            <a:ext cx="795882" cy="750207"/>
          </a:xfrm>
          <a:prstGeom prst="straightConnector1">
            <a:avLst/>
          </a:prstGeom>
          <a:ln w="28575">
            <a:solidFill>
              <a:srgbClr val="DD38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546BE5-5653-44B8-A450-AFC043A3404C}"/>
              </a:ext>
            </a:extLst>
          </p:cNvPr>
          <p:cNvCxnSpPr>
            <a:cxnSpLocks/>
            <a:stCxn id="4104" idx="2"/>
            <a:endCxn id="4102" idx="6"/>
          </p:cNvCxnSpPr>
          <p:nvPr/>
        </p:nvCxnSpPr>
        <p:spPr>
          <a:xfrm flipH="1">
            <a:off x="3030376" y="4100386"/>
            <a:ext cx="837380" cy="209"/>
          </a:xfrm>
          <a:prstGeom prst="straightConnector1">
            <a:avLst/>
          </a:prstGeom>
          <a:ln w="28575">
            <a:solidFill>
              <a:srgbClr val="DD383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Image result for logo uic barcelona">
            <a:extLst>
              <a:ext uri="{FF2B5EF4-FFF2-40B4-BE49-F238E27FC236}">
                <a16:creationId xmlns:a16="http://schemas.microsoft.com/office/drawing/2014/main" id="{8C1CB8F2-F7CF-468A-A6A2-1C936830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lated imag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99" y="6295416"/>
            <a:ext cx="1415318" cy="6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9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eal sharing">
            <a:extLst>
              <a:ext uri="{FF2B5EF4-FFF2-40B4-BE49-F238E27FC236}">
                <a16:creationId xmlns:a16="http://schemas.microsoft.com/office/drawing/2014/main" id="{AB11DBF8-8962-4F5F-AB9B-B0EB11A9A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0"/>
          <a:stretch/>
        </p:blipFill>
        <p:spPr bwMode="auto">
          <a:xfrm rot="5400000">
            <a:off x="6604905" y="1270906"/>
            <a:ext cx="6281057" cy="4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827-5287-4F69-83C5-CD2D2DC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6"/>
            <a:ext cx="6930385" cy="565381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9FD9"/>
                </a:solidFill>
              </a:rPr>
              <a:t>Roles</a:t>
            </a:r>
            <a:r>
              <a:rPr lang="en-GB" sz="2000" dirty="0"/>
              <a:t> in Collaborative Consumption:</a:t>
            </a:r>
            <a:endParaRPr lang="en-GB" sz="1800" dirty="0">
              <a:solidFill>
                <a:srgbClr val="DD3832"/>
              </a:solidFill>
            </a:endParaRPr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Consumer</a:t>
            </a:r>
          </a:p>
          <a:p>
            <a:pPr lvl="2"/>
            <a:r>
              <a:rPr lang="en-GB" sz="1600" dirty="0"/>
              <a:t>Pays for the service through the platform</a:t>
            </a:r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Service provider</a:t>
            </a:r>
          </a:p>
          <a:p>
            <a:pPr lvl="2"/>
            <a:r>
              <a:rPr lang="en-GB" sz="1400" dirty="0"/>
              <a:t>Shares an asset/ provides a service</a:t>
            </a:r>
          </a:p>
          <a:p>
            <a:pPr lvl="2"/>
            <a:r>
              <a:rPr lang="en-GB" sz="1400" dirty="0"/>
              <a:t>Captures a portion of the benefits generated by the platform</a:t>
            </a:r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Platform</a:t>
            </a:r>
          </a:p>
          <a:p>
            <a:pPr lvl="2"/>
            <a:r>
              <a:rPr lang="en-GB" sz="1600" dirty="0"/>
              <a:t>Obtains a profit from enabling the encounter</a:t>
            </a:r>
          </a:p>
          <a:p>
            <a:endParaRPr lang="en-GB" sz="2000" dirty="0">
              <a:solidFill>
                <a:srgbClr val="DD383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1. </a:t>
            </a:r>
            <a:r>
              <a:rPr lang="en-GB" sz="3200" dirty="0"/>
              <a:t>Introduction</a:t>
            </a:r>
            <a:endParaRPr lang="en-GB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6AC404-0457-425D-A72E-0AF2C28C4496}"/>
              </a:ext>
            </a:extLst>
          </p:cNvPr>
          <p:cNvGrpSpPr/>
          <p:nvPr/>
        </p:nvGrpSpPr>
        <p:grpSpPr>
          <a:xfrm>
            <a:off x="10335165" y="4198254"/>
            <a:ext cx="147232" cy="1431186"/>
            <a:chOff x="9592488" y="4439798"/>
            <a:chExt cx="147232" cy="14311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C91398-B92A-4171-84E5-BFFD469B9772}"/>
                </a:ext>
              </a:extLst>
            </p:cNvPr>
            <p:cNvSpPr/>
            <p:nvPr/>
          </p:nvSpPr>
          <p:spPr>
            <a:xfrm>
              <a:off x="9592488" y="5728770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426EFE-91B9-4456-B781-FBA91F88B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5151" y="4439798"/>
              <a:ext cx="0" cy="1332000"/>
            </a:xfrm>
            <a:prstGeom prst="line">
              <a:avLst/>
            </a:prstGeom>
            <a:ln w="19050">
              <a:solidFill>
                <a:srgbClr val="DD3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75827F-960D-4BDF-95F8-F1E8E8A2E361}"/>
                </a:ext>
              </a:extLst>
            </p:cNvPr>
            <p:cNvSpPr/>
            <p:nvPr/>
          </p:nvSpPr>
          <p:spPr>
            <a:xfrm>
              <a:off x="9594394" y="5732581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0E4EB42-41A4-457A-8B8B-C4C8510003A5}"/>
              </a:ext>
            </a:extLst>
          </p:cNvPr>
          <p:cNvSpPr txBox="1">
            <a:spLocks/>
          </p:cNvSpPr>
          <p:nvPr/>
        </p:nvSpPr>
        <p:spPr>
          <a:xfrm>
            <a:off x="9634670" y="3588428"/>
            <a:ext cx="1691641" cy="70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Shared meal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/>
              <a:t>12€/ person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A1DEB-F29A-4F22-B18E-EFD8A69899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" y="3717173"/>
            <a:ext cx="5675671" cy="3013782"/>
          </a:xfrm>
          <a:prstGeom prst="rect">
            <a:avLst/>
          </a:prstGeom>
        </p:spPr>
      </p:pic>
      <p:pic>
        <p:nvPicPr>
          <p:cNvPr id="14" name="Picture 4" descr="Image result for logo uic barcelona">
            <a:extLst>
              <a:ext uri="{FF2B5EF4-FFF2-40B4-BE49-F238E27FC236}">
                <a16:creationId xmlns:a16="http://schemas.microsoft.com/office/drawing/2014/main" id="{28A689DD-7F0A-4826-A2A9-3999593D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2" y="6364751"/>
            <a:ext cx="1614175" cy="4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827-5287-4F69-83C5-CD2D2DC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The </a:t>
            </a:r>
            <a:r>
              <a:rPr lang="en-GB" sz="2000" dirty="0">
                <a:solidFill>
                  <a:srgbClr val="009FD9"/>
                </a:solidFill>
              </a:rPr>
              <a:t>rise</a:t>
            </a:r>
            <a:r>
              <a:rPr lang="en-GB" sz="2000" dirty="0"/>
              <a:t> of Collaborative Consumption: Sector </a:t>
            </a:r>
            <a:r>
              <a:rPr lang="en-GB" sz="2000" dirty="0">
                <a:solidFill>
                  <a:srgbClr val="009FD9"/>
                </a:solidFill>
              </a:rPr>
              <a:t>revenues</a:t>
            </a:r>
          </a:p>
          <a:p>
            <a:endParaRPr lang="en-GB" sz="2000" dirty="0">
              <a:solidFill>
                <a:srgbClr val="009FD9"/>
              </a:solidFill>
            </a:endParaRPr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Uber</a:t>
            </a:r>
            <a:r>
              <a:rPr lang="en-GB" sz="1800" dirty="0"/>
              <a:t>: $11.300 million in revenue (2018)</a:t>
            </a:r>
          </a:p>
          <a:p>
            <a:pPr lvl="1"/>
            <a:r>
              <a:rPr lang="en-GB" sz="1800" dirty="0">
                <a:solidFill>
                  <a:srgbClr val="009FD9"/>
                </a:solidFill>
              </a:rPr>
              <a:t>Airbnb</a:t>
            </a:r>
            <a:r>
              <a:rPr lang="en-GB" sz="1800" dirty="0"/>
              <a:t>: $2.600 million (2018)</a:t>
            </a:r>
          </a:p>
          <a:p>
            <a:pPr lvl="1"/>
            <a:endParaRPr lang="en-GB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1. </a:t>
            </a:r>
            <a:r>
              <a:rPr lang="en-GB" sz="3200" dirty="0"/>
              <a:t>Introduction</a:t>
            </a:r>
            <a:endParaRPr lang="en-GB" sz="3600" dirty="0"/>
          </a:p>
        </p:txBody>
      </p:sp>
      <p:pic>
        <p:nvPicPr>
          <p:cNvPr id="12" name="Picture 4" descr="Image result for logo uic barcelona">
            <a:extLst>
              <a:ext uri="{FF2B5EF4-FFF2-40B4-BE49-F238E27FC236}">
                <a16:creationId xmlns:a16="http://schemas.microsoft.com/office/drawing/2014/main" id="{35432916-FAD6-4722-9640-2D1DCFC0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oman raising her right hand inside black and brown vehicle">
            <a:extLst>
              <a:ext uri="{FF2B5EF4-FFF2-40B4-BE49-F238E27FC236}">
                <a16:creationId xmlns:a16="http://schemas.microsoft.com/office/drawing/2014/main" id="{85306483-E7F9-49F1-858A-498392402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" r="519" b="14915"/>
          <a:stretch/>
        </p:blipFill>
        <p:spPr bwMode="auto">
          <a:xfrm>
            <a:off x="7298868" y="573578"/>
            <a:ext cx="4895903" cy="62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221A24F-2709-49BE-9EE8-3EBF92989171}"/>
              </a:ext>
            </a:extLst>
          </p:cNvPr>
          <p:cNvGrpSpPr/>
          <p:nvPr/>
        </p:nvGrpSpPr>
        <p:grpSpPr>
          <a:xfrm>
            <a:off x="9940267" y="1503890"/>
            <a:ext cx="147232" cy="1917803"/>
            <a:chOff x="9592488" y="3953181"/>
            <a:chExt cx="147232" cy="191780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6B96C8-259E-4BEA-AA3B-B6FD3F577107}"/>
                </a:ext>
              </a:extLst>
            </p:cNvPr>
            <p:cNvSpPr/>
            <p:nvPr/>
          </p:nvSpPr>
          <p:spPr>
            <a:xfrm>
              <a:off x="9592488" y="5728770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9BBC36-0BF5-46DF-92F5-8DAB49D70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5153" y="3953181"/>
              <a:ext cx="24762" cy="1799923"/>
            </a:xfrm>
            <a:prstGeom prst="line">
              <a:avLst/>
            </a:prstGeom>
            <a:ln w="19050">
              <a:solidFill>
                <a:srgbClr val="DD3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2E9506-3199-4027-8206-020D6F5F15FB}"/>
                </a:ext>
              </a:extLst>
            </p:cNvPr>
            <p:cNvSpPr/>
            <p:nvPr/>
          </p:nvSpPr>
          <p:spPr>
            <a:xfrm>
              <a:off x="9594394" y="5732581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A663471-F77A-4FCF-89DC-752DE21378C7}"/>
              </a:ext>
            </a:extLst>
          </p:cNvPr>
          <p:cNvSpPr txBox="1">
            <a:spLocks/>
          </p:cNvSpPr>
          <p:nvPr/>
        </p:nvSpPr>
        <p:spPr>
          <a:xfrm>
            <a:off x="9220449" y="904510"/>
            <a:ext cx="1691641" cy="70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Shared ride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bg1"/>
                </a:solidFill>
              </a:rPr>
              <a:t>8€/ person</a:t>
            </a:r>
          </a:p>
        </p:txBody>
      </p:sp>
      <p:pic>
        <p:nvPicPr>
          <p:cNvPr id="24" name="Picture 4" descr="Image result for blablacar logo">
            <a:extLst>
              <a:ext uri="{FF2B5EF4-FFF2-40B4-BE49-F238E27FC236}">
                <a16:creationId xmlns:a16="http://schemas.microsoft.com/office/drawing/2014/main" id="{0A5374B9-409F-444B-98D4-9EEDDE9B1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2" b="-17071"/>
          <a:stretch/>
        </p:blipFill>
        <p:spPr bwMode="auto">
          <a:xfrm>
            <a:off x="7373489" y="6352674"/>
            <a:ext cx="372018" cy="4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Image result for blablacar logo white">
            <a:extLst>
              <a:ext uri="{FF2B5EF4-FFF2-40B4-BE49-F238E27FC236}">
                <a16:creationId xmlns:a16="http://schemas.microsoft.com/office/drawing/2014/main" id="{ECD6C4A4-7E89-47E9-B78F-BC3DCAEF1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054753"/>
              </a:clrFrom>
              <a:clrTo>
                <a:srgbClr val="05475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6" t="36509" r="21448" b="28135"/>
          <a:stretch/>
        </p:blipFill>
        <p:spPr bwMode="auto">
          <a:xfrm>
            <a:off x="7764380" y="6488863"/>
            <a:ext cx="1067288" cy="24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ber revenue">
            <a:extLst>
              <a:ext uri="{FF2B5EF4-FFF2-40B4-BE49-F238E27FC236}">
                <a16:creationId xmlns:a16="http://schemas.microsoft.com/office/drawing/2014/main" id="{3DFB258F-0D95-49A1-8C2A-1CE6F090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7" y="2506532"/>
            <a:ext cx="5518211" cy="41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3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n and woman biking along city at daytime">
            <a:extLst>
              <a:ext uri="{FF2B5EF4-FFF2-40B4-BE49-F238E27FC236}">
                <a16:creationId xmlns:a16="http://schemas.microsoft.com/office/drawing/2014/main" id="{D37822A3-0AE4-4A4C-AE1A-32E25486C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r="25940" b="1135"/>
          <a:stretch/>
        </p:blipFill>
        <p:spPr bwMode="auto">
          <a:xfrm>
            <a:off x="7298868" y="576943"/>
            <a:ext cx="4893132" cy="62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827-5287-4F69-83C5-CD2D2DC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7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The </a:t>
            </a:r>
            <a:r>
              <a:rPr lang="en-GB" sz="2000" dirty="0">
                <a:solidFill>
                  <a:srgbClr val="009FD9"/>
                </a:solidFill>
              </a:rPr>
              <a:t>rise</a:t>
            </a:r>
            <a:r>
              <a:rPr lang="en-GB" sz="2000" dirty="0"/>
              <a:t> of Collaborative Consumption: Number of </a:t>
            </a:r>
            <a:r>
              <a:rPr lang="en-GB" sz="2000" dirty="0">
                <a:solidFill>
                  <a:srgbClr val="009FD9"/>
                </a:solidFill>
              </a:rPr>
              <a:t>users</a:t>
            </a:r>
          </a:p>
          <a:p>
            <a:endParaRPr lang="en-GB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6AC404-0457-425D-A72E-0AF2C28C4496}"/>
              </a:ext>
            </a:extLst>
          </p:cNvPr>
          <p:cNvGrpSpPr/>
          <p:nvPr/>
        </p:nvGrpSpPr>
        <p:grpSpPr>
          <a:xfrm>
            <a:off x="9747880" y="1887436"/>
            <a:ext cx="147232" cy="2781884"/>
            <a:chOff x="9592488" y="3089100"/>
            <a:chExt cx="147232" cy="278188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C91398-B92A-4171-84E5-BFFD469B9772}"/>
                </a:ext>
              </a:extLst>
            </p:cNvPr>
            <p:cNvSpPr/>
            <p:nvPr/>
          </p:nvSpPr>
          <p:spPr>
            <a:xfrm>
              <a:off x="9592488" y="5728770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426EFE-91B9-4456-B781-FBA91F88B12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65151" y="3089100"/>
              <a:ext cx="0" cy="2664000"/>
            </a:xfrm>
            <a:prstGeom prst="line">
              <a:avLst/>
            </a:prstGeom>
            <a:ln w="19050">
              <a:solidFill>
                <a:srgbClr val="DD3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75827F-960D-4BDF-95F8-F1E8E8A2E361}"/>
                </a:ext>
              </a:extLst>
            </p:cNvPr>
            <p:cNvSpPr/>
            <p:nvPr/>
          </p:nvSpPr>
          <p:spPr>
            <a:xfrm>
              <a:off x="9594394" y="5732581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0E4EB42-41A4-457A-8B8B-C4C8510003A5}"/>
              </a:ext>
            </a:extLst>
          </p:cNvPr>
          <p:cNvSpPr txBox="1">
            <a:spLocks/>
          </p:cNvSpPr>
          <p:nvPr/>
        </p:nvSpPr>
        <p:spPr>
          <a:xfrm>
            <a:off x="9154065" y="1270270"/>
            <a:ext cx="1691641" cy="70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Bike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/>
              <a:t>7€/ day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1. </a:t>
            </a:r>
            <a:r>
              <a:rPr lang="en-GB" sz="3200" dirty="0"/>
              <a:t>Introduction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B9490-B19C-48D9-B375-26EDE9B02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99" y="1807936"/>
            <a:ext cx="6998401" cy="43513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5D958D-F98C-4C91-BA7E-816A1A804F2B}"/>
              </a:ext>
            </a:extLst>
          </p:cNvPr>
          <p:cNvSpPr/>
          <p:nvPr/>
        </p:nvSpPr>
        <p:spPr>
          <a:xfrm>
            <a:off x="2065326" y="6245591"/>
            <a:ext cx="2001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(</a:t>
            </a:r>
            <a:r>
              <a:rPr lang="en-GB" sz="1400" dirty="0" err="1"/>
              <a:t>Böcker</a:t>
            </a:r>
            <a:r>
              <a:rPr lang="en-GB" sz="1400" dirty="0"/>
              <a:t> &amp; </a:t>
            </a:r>
            <a:r>
              <a:rPr lang="en-GB" sz="1400" dirty="0" err="1"/>
              <a:t>Meelen</a:t>
            </a:r>
            <a:r>
              <a:rPr lang="en-GB" sz="1400" dirty="0"/>
              <a:t>, 2017)</a:t>
            </a:r>
          </a:p>
        </p:txBody>
      </p:sp>
      <p:pic>
        <p:nvPicPr>
          <p:cNvPr id="17" name="Picture 4" descr="Image result for logo uic barcelona">
            <a:extLst>
              <a:ext uri="{FF2B5EF4-FFF2-40B4-BE49-F238E27FC236}">
                <a16:creationId xmlns:a16="http://schemas.microsoft.com/office/drawing/2014/main" id="{AC27B57C-91FE-4F2E-80F0-439092BA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32" y="6113122"/>
            <a:ext cx="1806944" cy="8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6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women's four assorted apparel hanged on clothes rack"/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 b="14898"/>
          <a:stretch/>
        </p:blipFill>
        <p:spPr bwMode="auto">
          <a:xfrm>
            <a:off x="7298869" y="576943"/>
            <a:ext cx="4893130" cy="62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B8BDE25-7DCD-46C6-AE3B-E884CC800E35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6AC404-0457-425D-A72E-0AF2C28C4496}"/>
              </a:ext>
            </a:extLst>
          </p:cNvPr>
          <p:cNvGrpSpPr/>
          <p:nvPr/>
        </p:nvGrpSpPr>
        <p:grpSpPr>
          <a:xfrm>
            <a:off x="7634343" y="2033346"/>
            <a:ext cx="147232" cy="1899776"/>
            <a:chOff x="9592488" y="3971208"/>
            <a:chExt cx="147232" cy="18997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C91398-B92A-4171-84E5-BFFD469B9772}"/>
                </a:ext>
              </a:extLst>
            </p:cNvPr>
            <p:cNvSpPr/>
            <p:nvPr/>
          </p:nvSpPr>
          <p:spPr>
            <a:xfrm>
              <a:off x="9592488" y="5728770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6426EFE-91B9-4456-B781-FBA91F88B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5151" y="3971208"/>
              <a:ext cx="0" cy="1781893"/>
            </a:xfrm>
            <a:prstGeom prst="line">
              <a:avLst/>
            </a:prstGeom>
            <a:ln w="19050">
              <a:solidFill>
                <a:srgbClr val="DD3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75827F-960D-4BDF-95F8-F1E8E8A2E361}"/>
                </a:ext>
              </a:extLst>
            </p:cNvPr>
            <p:cNvSpPr/>
            <p:nvPr/>
          </p:nvSpPr>
          <p:spPr>
            <a:xfrm>
              <a:off x="9594394" y="5732581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0E4EB42-41A4-457A-8B8B-C4C8510003A5}"/>
              </a:ext>
            </a:extLst>
          </p:cNvPr>
          <p:cNvSpPr txBox="1">
            <a:spLocks/>
          </p:cNvSpPr>
          <p:nvPr/>
        </p:nvSpPr>
        <p:spPr>
          <a:xfrm>
            <a:off x="6902276" y="1382410"/>
            <a:ext cx="1691641" cy="70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Jacket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/>
              <a:t>3€/ day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AA4DB4-DD4A-45C2-B081-36CD56C2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35" y="-260262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1.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Introduction</a:t>
            </a:r>
            <a:endParaRPr lang="en-GB" sz="36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6E669D-205B-4C05-A331-77A44421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990827"/>
            <a:ext cx="6762205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09FD9"/>
                </a:solidFill>
              </a:rPr>
              <a:t>Why</a:t>
            </a:r>
            <a:r>
              <a:rPr lang="en-GB" sz="2000" dirty="0"/>
              <a:t> is it important to manage quality?</a:t>
            </a:r>
          </a:p>
          <a:p>
            <a:endParaRPr lang="en-GB" sz="2000" dirty="0"/>
          </a:p>
          <a:p>
            <a:pPr lvl="1"/>
            <a:r>
              <a:rPr lang="en-GB" sz="1800" dirty="0"/>
              <a:t>Perceived </a:t>
            </a:r>
            <a:r>
              <a:rPr lang="en-GB" sz="1800" dirty="0">
                <a:solidFill>
                  <a:srgbClr val="009FD9"/>
                </a:solidFill>
              </a:rPr>
              <a:t>quality</a:t>
            </a:r>
            <a:r>
              <a:rPr lang="en-GB" sz="1800" dirty="0"/>
              <a:t> in Collaborative Consumption services has been linked to:</a:t>
            </a:r>
          </a:p>
          <a:p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A180E8-2486-4876-B0DA-4B16DCC9F709}"/>
              </a:ext>
            </a:extLst>
          </p:cNvPr>
          <p:cNvSpPr txBox="1"/>
          <p:nvPr/>
        </p:nvSpPr>
        <p:spPr>
          <a:xfrm>
            <a:off x="1635827" y="2795405"/>
            <a:ext cx="582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Customer </a:t>
            </a:r>
            <a:r>
              <a:rPr lang="en-GB" dirty="0">
                <a:solidFill>
                  <a:srgbClr val="009FD9"/>
                </a:solidFill>
              </a:rPr>
              <a:t>satisfaction</a:t>
            </a:r>
            <a:r>
              <a:rPr lang="en-GB" dirty="0"/>
              <a:t> </a:t>
            </a:r>
            <a:r>
              <a:rPr lang="en-US" dirty="0"/>
              <a:t>(</a:t>
            </a:r>
            <a:r>
              <a:rPr lang="en-US" dirty="0" err="1"/>
              <a:t>Möhlmann</a:t>
            </a:r>
            <a:r>
              <a:rPr lang="en-US" dirty="0"/>
              <a:t>, 2015)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6C54E4-8B89-4809-8CF0-7075B18A85EF}"/>
              </a:ext>
            </a:extLst>
          </p:cNvPr>
          <p:cNvSpPr txBox="1"/>
          <p:nvPr/>
        </p:nvSpPr>
        <p:spPr>
          <a:xfrm>
            <a:off x="1635828" y="3724788"/>
            <a:ext cx="425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Customer </a:t>
            </a:r>
            <a:r>
              <a:rPr lang="en-GB" dirty="0">
                <a:solidFill>
                  <a:srgbClr val="009FD9"/>
                </a:solidFill>
              </a:rPr>
              <a:t>loyalty</a:t>
            </a:r>
            <a:r>
              <a:rPr lang="en-GB" dirty="0"/>
              <a:t> </a:t>
            </a:r>
            <a:r>
              <a:rPr lang="en-US" dirty="0"/>
              <a:t>(Cheng et al., 2018) 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398132-CF8B-4023-9267-37E87CF5610D}"/>
              </a:ext>
            </a:extLst>
          </p:cNvPr>
          <p:cNvSpPr txBox="1"/>
          <p:nvPr/>
        </p:nvSpPr>
        <p:spPr>
          <a:xfrm>
            <a:off x="1635828" y="4654172"/>
            <a:ext cx="446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Business </a:t>
            </a:r>
            <a:r>
              <a:rPr lang="en-GB" dirty="0">
                <a:solidFill>
                  <a:srgbClr val="009FD9"/>
                </a:solidFill>
              </a:rPr>
              <a:t>profitability</a:t>
            </a:r>
            <a:r>
              <a:rPr lang="en-GB" dirty="0"/>
              <a:t> </a:t>
            </a:r>
            <a:r>
              <a:rPr lang="en-US" dirty="0"/>
              <a:t>(</a:t>
            </a:r>
            <a:r>
              <a:rPr lang="en-US" dirty="0" err="1"/>
              <a:t>Caruana</a:t>
            </a:r>
            <a:r>
              <a:rPr lang="en-US" dirty="0"/>
              <a:t>, 2003)</a:t>
            </a:r>
            <a:endParaRPr lang="en-GB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9D9F309-03B6-4CE8-A918-135E0D4C6A9B}"/>
              </a:ext>
            </a:extLst>
          </p:cNvPr>
          <p:cNvSpPr/>
          <p:nvPr/>
        </p:nvSpPr>
        <p:spPr>
          <a:xfrm>
            <a:off x="2252749" y="2359659"/>
            <a:ext cx="199506" cy="431610"/>
          </a:xfrm>
          <a:prstGeom prst="downArrow">
            <a:avLst/>
          </a:prstGeom>
          <a:solidFill>
            <a:srgbClr val="009FD9"/>
          </a:solidFill>
          <a:ln>
            <a:solidFill>
              <a:srgbClr val="00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E458D6A-0AE8-48A2-834C-3E0DC815D6E4}"/>
              </a:ext>
            </a:extLst>
          </p:cNvPr>
          <p:cNvSpPr/>
          <p:nvPr/>
        </p:nvSpPr>
        <p:spPr>
          <a:xfrm>
            <a:off x="2252749" y="3275378"/>
            <a:ext cx="199506" cy="431610"/>
          </a:xfrm>
          <a:prstGeom prst="downArrow">
            <a:avLst/>
          </a:prstGeom>
          <a:solidFill>
            <a:srgbClr val="009FD9"/>
          </a:solidFill>
          <a:ln>
            <a:solidFill>
              <a:srgbClr val="00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DC7768E-9245-4E8A-A635-D95569AE1CDD}"/>
              </a:ext>
            </a:extLst>
          </p:cNvPr>
          <p:cNvSpPr/>
          <p:nvPr/>
        </p:nvSpPr>
        <p:spPr>
          <a:xfrm>
            <a:off x="2252749" y="4215666"/>
            <a:ext cx="199506" cy="431610"/>
          </a:xfrm>
          <a:prstGeom prst="downArrow">
            <a:avLst/>
          </a:prstGeom>
          <a:solidFill>
            <a:srgbClr val="009FD9"/>
          </a:solidFill>
          <a:ln>
            <a:solidFill>
              <a:srgbClr val="009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 descr="Image result for logo uic barcelona">
            <a:extLst>
              <a:ext uri="{FF2B5EF4-FFF2-40B4-BE49-F238E27FC236}">
                <a16:creationId xmlns:a16="http://schemas.microsoft.com/office/drawing/2014/main" id="{E21B3377-4EDB-49E0-9266-13D50815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Image result for flyrobe logo"/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5" t="42964" r="24504" b="42636"/>
          <a:stretch/>
        </p:blipFill>
        <p:spPr bwMode="auto">
          <a:xfrm>
            <a:off x="10590672" y="6542208"/>
            <a:ext cx="1564752" cy="2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dn1.iconfinder.com/data/icons/business-and-marketing-16/128/feedback-2-512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8" y="2668963"/>
            <a:ext cx="604470" cy="6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88" y="4523931"/>
            <a:ext cx="596691" cy="5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andshake icon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6100" r="6880" b="13797"/>
          <a:stretch/>
        </p:blipFill>
        <p:spPr bwMode="auto">
          <a:xfrm>
            <a:off x="1041398" y="3607080"/>
            <a:ext cx="604470" cy="6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6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door pool">
            <a:extLst>
              <a:ext uri="{FF2B5EF4-FFF2-40B4-BE49-F238E27FC236}">
                <a16:creationId xmlns:a16="http://schemas.microsoft.com/office/drawing/2014/main" id="{D6678C35-6B32-4CC6-8198-EA748FB48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6"/>
          <a:stretch/>
        </p:blipFill>
        <p:spPr bwMode="auto">
          <a:xfrm>
            <a:off x="7298867" y="576943"/>
            <a:ext cx="4893131" cy="628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DD459E-3C10-4713-BB74-7BC93BC33751}"/>
              </a:ext>
            </a:extLst>
          </p:cNvPr>
          <p:cNvSpPr/>
          <p:nvPr/>
        </p:nvSpPr>
        <p:spPr>
          <a:xfrm>
            <a:off x="-1" y="576943"/>
            <a:ext cx="12192000" cy="89806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4827-5287-4F69-83C5-CD2D2DC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6" y="990826"/>
            <a:ext cx="5979790" cy="5867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9FD9"/>
                </a:solidFill>
              </a:rPr>
              <a:t>Research objective:</a:t>
            </a:r>
          </a:p>
          <a:p>
            <a:r>
              <a:rPr lang="en-GB" sz="2000" dirty="0">
                <a:solidFill>
                  <a:srgbClr val="009FD9"/>
                </a:solidFill>
              </a:rPr>
              <a:t>Design and validate a scale </a:t>
            </a:r>
            <a:r>
              <a:rPr lang="en-GB" sz="2000" dirty="0"/>
              <a:t>to </a:t>
            </a:r>
            <a:r>
              <a:rPr lang="en-GB" sz="2000" dirty="0">
                <a:solidFill>
                  <a:srgbClr val="009FD9"/>
                </a:solidFill>
              </a:rPr>
              <a:t>assess service quality </a:t>
            </a:r>
            <a:r>
              <a:rPr lang="en-GB" sz="2000" dirty="0"/>
              <a:t>in</a:t>
            </a:r>
            <a:r>
              <a:rPr lang="en-GB" sz="2000" dirty="0">
                <a:solidFill>
                  <a:srgbClr val="009FD9"/>
                </a:solidFill>
              </a:rPr>
              <a:t> Collaborative Transport</a:t>
            </a:r>
            <a:r>
              <a:rPr lang="en-GB" sz="2000" dirty="0"/>
              <a:t> services (Example: Uber)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0CF8C-A105-4AB9-88E8-319826176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88" y="-261257"/>
            <a:ext cx="10765971" cy="11647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FD9"/>
                </a:solidFill>
              </a:rPr>
              <a:t>1.</a:t>
            </a:r>
            <a:r>
              <a:rPr lang="en-GB" sz="3200" dirty="0">
                <a:solidFill>
                  <a:srgbClr val="DD3832"/>
                </a:solidFill>
              </a:rPr>
              <a:t> </a:t>
            </a:r>
            <a:r>
              <a:rPr lang="en-GB" sz="3200" dirty="0"/>
              <a:t>Introduction</a:t>
            </a:r>
            <a:endParaRPr lang="en-GB" sz="3600" dirty="0"/>
          </a:p>
        </p:txBody>
      </p:sp>
      <p:pic>
        <p:nvPicPr>
          <p:cNvPr id="14" name="Picture 4" descr="Image result for logo uic barcelona">
            <a:extLst>
              <a:ext uri="{FF2B5EF4-FFF2-40B4-BE49-F238E27FC236}">
                <a16:creationId xmlns:a16="http://schemas.microsoft.com/office/drawing/2014/main" id="{A9A43B10-68E5-41A8-AF72-9E22C5E09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F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199" y="17756"/>
            <a:ext cx="713065" cy="5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F2B3CD0-E425-4817-9268-977B973FC454}"/>
              </a:ext>
            </a:extLst>
          </p:cNvPr>
          <p:cNvGrpSpPr/>
          <p:nvPr/>
        </p:nvGrpSpPr>
        <p:grpSpPr>
          <a:xfrm>
            <a:off x="8985880" y="2559766"/>
            <a:ext cx="147232" cy="1701884"/>
            <a:chOff x="9592488" y="4169100"/>
            <a:chExt cx="147232" cy="170188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EFB93A-CC37-4093-8420-7584143F4254}"/>
                </a:ext>
              </a:extLst>
            </p:cNvPr>
            <p:cNvSpPr/>
            <p:nvPr/>
          </p:nvSpPr>
          <p:spPr>
            <a:xfrm>
              <a:off x="9592488" y="5728770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F63D10-E0A0-4D76-B5F2-9F794223D09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665151" y="4169100"/>
              <a:ext cx="0" cy="1584000"/>
            </a:xfrm>
            <a:prstGeom prst="line">
              <a:avLst/>
            </a:prstGeom>
            <a:ln w="19050">
              <a:solidFill>
                <a:srgbClr val="DD3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7785927-E21C-4501-98AF-3AF41146EA45}"/>
                </a:ext>
              </a:extLst>
            </p:cNvPr>
            <p:cNvSpPr/>
            <p:nvPr/>
          </p:nvSpPr>
          <p:spPr>
            <a:xfrm>
              <a:off x="9594394" y="5732581"/>
              <a:ext cx="145326" cy="138403"/>
            </a:xfrm>
            <a:prstGeom prst="ellipse">
              <a:avLst/>
            </a:prstGeom>
            <a:solidFill>
              <a:srgbClr val="DD38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F9BD55-E656-4CB0-B1F6-EF7D231EE35B}"/>
              </a:ext>
            </a:extLst>
          </p:cNvPr>
          <p:cNvSpPr txBox="1">
            <a:spLocks/>
          </p:cNvSpPr>
          <p:nvPr/>
        </p:nvSpPr>
        <p:spPr>
          <a:xfrm>
            <a:off x="8392065" y="1944640"/>
            <a:ext cx="1691641" cy="701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Pool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000" dirty="0"/>
              <a:t>9€/ hour</a:t>
            </a:r>
          </a:p>
        </p:txBody>
      </p:sp>
      <p:pic>
        <p:nvPicPr>
          <p:cNvPr id="2050" name="Picture 2" descr="Image result for swimmy log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118" y="6481010"/>
            <a:ext cx="1128145" cy="3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66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891</Words>
  <Application>Microsoft Office PowerPoint</Application>
  <PresentationFormat>Widescreen</PresentationFormat>
  <Paragraphs>181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Assessing and Managing Quality when customers and providers collaborate</vt:lpstr>
      <vt:lpstr>Content</vt:lpstr>
      <vt:lpstr>Content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Content</vt:lpstr>
      <vt:lpstr>2. Conceptual framework</vt:lpstr>
      <vt:lpstr>2. Conceptual framework</vt:lpstr>
      <vt:lpstr>Content</vt:lpstr>
      <vt:lpstr>3. Methodology</vt:lpstr>
      <vt:lpstr>Content</vt:lpstr>
      <vt:lpstr>4. Results</vt:lpstr>
      <vt:lpstr>Content</vt:lpstr>
      <vt:lpstr>5. Conclusions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and Managing Quality when customers and providers collaborate</dc:title>
  <dc:creator>natalia.amat@gmail.com</dc:creator>
  <cp:lastModifiedBy>natalia.amat@gmail.com</cp:lastModifiedBy>
  <cp:revision>6</cp:revision>
  <dcterms:created xsi:type="dcterms:W3CDTF">2020-04-03T19:27:22Z</dcterms:created>
  <dcterms:modified xsi:type="dcterms:W3CDTF">2020-04-03T20:29:49Z</dcterms:modified>
</cp:coreProperties>
</file>