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68" r:id="rId16"/>
    <p:sldId id="271" r:id="rId17"/>
    <p:sldId id="272" r:id="rId18"/>
    <p:sldId id="273" r:id="rId19"/>
    <p:sldId id="274" r:id="rId20"/>
    <p:sldId id="275" r:id="rId21"/>
    <p:sldId id="276" r:id="rId22"/>
    <p:sldId id="277" r:id="rId23"/>
  </p:sldIdLst>
  <p:sldSz cx="9144000" cy="6858000" type="screen4x3"/>
  <p:notesSz cx="6735763" cy="98663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1387"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6AFE771D-991F-455D-8DC4-16477A456936}" type="datetimeFigureOut">
              <a:rPr lang="cs-CZ" smtClean="0"/>
              <a:t>01.09.2020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8DA93DA-B953-4F11-BE10-80A960013406}" type="slidenum">
              <a:rPr lang="cs-CZ" smtClean="0"/>
              <a:t>‹#›</a:t>
            </a:fld>
            <a:endParaRPr lang="cs-CZ"/>
          </a:p>
        </p:txBody>
      </p:sp>
    </p:spTree>
    <p:extLst>
      <p:ext uri="{BB962C8B-B14F-4D97-AF65-F5344CB8AC3E}">
        <p14:creationId xmlns:p14="http://schemas.microsoft.com/office/powerpoint/2010/main" val="3490617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AFE771D-991F-455D-8DC4-16477A456936}" type="datetimeFigureOut">
              <a:rPr lang="cs-CZ" smtClean="0"/>
              <a:t>01.09.2020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8DA93DA-B953-4F11-BE10-80A960013406}" type="slidenum">
              <a:rPr lang="cs-CZ" smtClean="0"/>
              <a:t>‹#›</a:t>
            </a:fld>
            <a:endParaRPr lang="cs-CZ"/>
          </a:p>
        </p:txBody>
      </p:sp>
    </p:spTree>
    <p:extLst>
      <p:ext uri="{BB962C8B-B14F-4D97-AF65-F5344CB8AC3E}">
        <p14:creationId xmlns:p14="http://schemas.microsoft.com/office/powerpoint/2010/main" val="2569854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AFE771D-991F-455D-8DC4-16477A456936}" type="datetimeFigureOut">
              <a:rPr lang="cs-CZ" smtClean="0"/>
              <a:t>01.09.2020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8DA93DA-B953-4F11-BE10-80A960013406}" type="slidenum">
              <a:rPr lang="cs-CZ" smtClean="0"/>
              <a:t>‹#›</a:t>
            </a:fld>
            <a:endParaRPr lang="cs-CZ"/>
          </a:p>
        </p:txBody>
      </p:sp>
    </p:spTree>
    <p:extLst>
      <p:ext uri="{BB962C8B-B14F-4D97-AF65-F5344CB8AC3E}">
        <p14:creationId xmlns:p14="http://schemas.microsoft.com/office/powerpoint/2010/main" val="3486567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AFE771D-991F-455D-8DC4-16477A456936}" type="datetimeFigureOut">
              <a:rPr lang="cs-CZ" smtClean="0"/>
              <a:t>01.09.2020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8DA93DA-B953-4F11-BE10-80A960013406}" type="slidenum">
              <a:rPr lang="cs-CZ" smtClean="0"/>
              <a:t>‹#›</a:t>
            </a:fld>
            <a:endParaRPr lang="cs-CZ"/>
          </a:p>
        </p:txBody>
      </p:sp>
    </p:spTree>
    <p:extLst>
      <p:ext uri="{BB962C8B-B14F-4D97-AF65-F5344CB8AC3E}">
        <p14:creationId xmlns:p14="http://schemas.microsoft.com/office/powerpoint/2010/main" val="2486672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6AFE771D-991F-455D-8DC4-16477A456936}" type="datetimeFigureOut">
              <a:rPr lang="cs-CZ" smtClean="0"/>
              <a:t>01.09.2020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8DA93DA-B953-4F11-BE10-80A960013406}" type="slidenum">
              <a:rPr lang="cs-CZ" smtClean="0"/>
              <a:t>‹#›</a:t>
            </a:fld>
            <a:endParaRPr lang="cs-CZ"/>
          </a:p>
        </p:txBody>
      </p:sp>
    </p:spTree>
    <p:extLst>
      <p:ext uri="{BB962C8B-B14F-4D97-AF65-F5344CB8AC3E}">
        <p14:creationId xmlns:p14="http://schemas.microsoft.com/office/powerpoint/2010/main" val="2964324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6AFE771D-991F-455D-8DC4-16477A456936}" type="datetimeFigureOut">
              <a:rPr lang="cs-CZ" smtClean="0"/>
              <a:t>01.09.2020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8DA93DA-B953-4F11-BE10-80A960013406}" type="slidenum">
              <a:rPr lang="cs-CZ" smtClean="0"/>
              <a:t>‹#›</a:t>
            </a:fld>
            <a:endParaRPr lang="cs-CZ"/>
          </a:p>
        </p:txBody>
      </p:sp>
    </p:spTree>
    <p:extLst>
      <p:ext uri="{BB962C8B-B14F-4D97-AF65-F5344CB8AC3E}">
        <p14:creationId xmlns:p14="http://schemas.microsoft.com/office/powerpoint/2010/main" val="2931008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6AFE771D-991F-455D-8DC4-16477A456936}" type="datetimeFigureOut">
              <a:rPr lang="cs-CZ" smtClean="0"/>
              <a:t>01.09.2020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8DA93DA-B953-4F11-BE10-80A960013406}" type="slidenum">
              <a:rPr lang="cs-CZ" smtClean="0"/>
              <a:t>‹#›</a:t>
            </a:fld>
            <a:endParaRPr lang="cs-CZ"/>
          </a:p>
        </p:txBody>
      </p:sp>
    </p:spTree>
    <p:extLst>
      <p:ext uri="{BB962C8B-B14F-4D97-AF65-F5344CB8AC3E}">
        <p14:creationId xmlns:p14="http://schemas.microsoft.com/office/powerpoint/2010/main" val="2295157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6AFE771D-991F-455D-8DC4-16477A456936}" type="datetimeFigureOut">
              <a:rPr lang="cs-CZ" smtClean="0"/>
              <a:t>01.09.2020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8DA93DA-B953-4F11-BE10-80A960013406}" type="slidenum">
              <a:rPr lang="cs-CZ" smtClean="0"/>
              <a:t>‹#›</a:t>
            </a:fld>
            <a:endParaRPr lang="cs-CZ"/>
          </a:p>
        </p:txBody>
      </p:sp>
    </p:spTree>
    <p:extLst>
      <p:ext uri="{BB962C8B-B14F-4D97-AF65-F5344CB8AC3E}">
        <p14:creationId xmlns:p14="http://schemas.microsoft.com/office/powerpoint/2010/main" val="889237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AFE771D-991F-455D-8DC4-16477A456936}" type="datetimeFigureOut">
              <a:rPr lang="cs-CZ" smtClean="0"/>
              <a:t>01.09.2020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8DA93DA-B953-4F11-BE10-80A960013406}" type="slidenum">
              <a:rPr lang="cs-CZ" smtClean="0"/>
              <a:t>‹#›</a:t>
            </a:fld>
            <a:endParaRPr lang="cs-CZ"/>
          </a:p>
        </p:txBody>
      </p:sp>
    </p:spTree>
    <p:extLst>
      <p:ext uri="{BB962C8B-B14F-4D97-AF65-F5344CB8AC3E}">
        <p14:creationId xmlns:p14="http://schemas.microsoft.com/office/powerpoint/2010/main" val="2509660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6AFE771D-991F-455D-8DC4-16477A456936}" type="datetimeFigureOut">
              <a:rPr lang="cs-CZ" smtClean="0"/>
              <a:t>01.09.2020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8DA93DA-B953-4F11-BE10-80A960013406}" type="slidenum">
              <a:rPr lang="cs-CZ" smtClean="0"/>
              <a:t>‹#›</a:t>
            </a:fld>
            <a:endParaRPr lang="cs-CZ"/>
          </a:p>
        </p:txBody>
      </p:sp>
    </p:spTree>
    <p:extLst>
      <p:ext uri="{BB962C8B-B14F-4D97-AF65-F5344CB8AC3E}">
        <p14:creationId xmlns:p14="http://schemas.microsoft.com/office/powerpoint/2010/main" val="674824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6AFE771D-991F-455D-8DC4-16477A456936}" type="datetimeFigureOut">
              <a:rPr lang="cs-CZ" smtClean="0"/>
              <a:t>01.09.2020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8DA93DA-B953-4F11-BE10-80A960013406}" type="slidenum">
              <a:rPr lang="cs-CZ" smtClean="0"/>
              <a:t>‹#›</a:t>
            </a:fld>
            <a:endParaRPr lang="cs-CZ"/>
          </a:p>
        </p:txBody>
      </p:sp>
    </p:spTree>
    <p:extLst>
      <p:ext uri="{BB962C8B-B14F-4D97-AF65-F5344CB8AC3E}">
        <p14:creationId xmlns:p14="http://schemas.microsoft.com/office/powerpoint/2010/main" val="2013773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FE771D-991F-455D-8DC4-16477A456936}" type="datetimeFigureOut">
              <a:rPr lang="cs-CZ" smtClean="0"/>
              <a:t>01.09.2020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DA93DA-B953-4F11-BE10-80A960013406}" type="slidenum">
              <a:rPr lang="cs-CZ" smtClean="0"/>
              <a:t>‹#›</a:t>
            </a:fld>
            <a:endParaRPr lang="cs-CZ"/>
          </a:p>
        </p:txBody>
      </p:sp>
    </p:spTree>
    <p:extLst>
      <p:ext uri="{BB962C8B-B14F-4D97-AF65-F5344CB8AC3E}">
        <p14:creationId xmlns:p14="http://schemas.microsoft.com/office/powerpoint/2010/main" val="1798165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style>
          <a:lnRef idx="2">
            <a:schemeClr val="accent2"/>
          </a:lnRef>
          <a:fillRef idx="1">
            <a:schemeClr val="lt1"/>
          </a:fillRef>
          <a:effectRef idx="0">
            <a:schemeClr val="accent2"/>
          </a:effectRef>
          <a:fontRef idx="minor">
            <a:schemeClr val="dk1"/>
          </a:fontRef>
        </p:style>
        <p:txBody>
          <a:bodyPr>
            <a:normAutofit fontScale="92500" lnSpcReduction="20000"/>
          </a:bodyPr>
          <a:lstStyle/>
          <a:p>
            <a:r>
              <a:rPr lang="cs-CZ" dirty="0">
                <a:solidFill>
                  <a:schemeClr val="tx1"/>
                </a:solidFill>
              </a:rPr>
              <a:t>Dana Dobrovská, David Vaněček</a:t>
            </a:r>
          </a:p>
          <a:p>
            <a:r>
              <a:rPr lang="cs-CZ" dirty="0">
                <a:solidFill>
                  <a:schemeClr val="tx1"/>
                </a:solidFill>
              </a:rPr>
              <a:t>Czech </a:t>
            </a:r>
            <a:r>
              <a:rPr lang="cs-CZ" dirty="0" err="1">
                <a:solidFill>
                  <a:schemeClr val="tx1"/>
                </a:solidFill>
              </a:rPr>
              <a:t>Technical</a:t>
            </a:r>
            <a:r>
              <a:rPr lang="cs-CZ" dirty="0">
                <a:solidFill>
                  <a:schemeClr val="tx1"/>
                </a:solidFill>
              </a:rPr>
              <a:t> University in Prague</a:t>
            </a:r>
          </a:p>
          <a:p>
            <a:r>
              <a:rPr lang="cs-CZ" dirty="0" err="1">
                <a:solidFill>
                  <a:schemeClr val="tx1"/>
                </a:solidFill>
              </a:rPr>
              <a:t>Dpt</a:t>
            </a:r>
            <a:r>
              <a:rPr lang="cs-CZ" dirty="0">
                <a:solidFill>
                  <a:schemeClr val="tx1"/>
                </a:solidFill>
              </a:rPr>
              <a:t>. </a:t>
            </a:r>
            <a:r>
              <a:rPr lang="cs-CZ">
                <a:solidFill>
                  <a:schemeClr val="tx1"/>
                </a:solidFill>
              </a:rPr>
              <a:t>pedagogical</a:t>
            </a:r>
            <a:r>
              <a:rPr lang="cs-CZ" dirty="0">
                <a:solidFill>
                  <a:schemeClr val="tx1"/>
                </a:solidFill>
              </a:rPr>
              <a:t> </a:t>
            </a:r>
            <a:r>
              <a:rPr lang="cs-CZ" dirty="0" err="1">
                <a:solidFill>
                  <a:schemeClr val="tx1"/>
                </a:solidFill>
              </a:rPr>
              <a:t>anf</a:t>
            </a:r>
            <a:r>
              <a:rPr lang="cs-CZ" dirty="0">
                <a:solidFill>
                  <a:schemeClr val="tx1"/>
                </a:solidFill>
              </a:rPr>
              <a:t> </a:t>
            </a:r>
            <a:r>
              <a:rPr lang="cs-CZ" dirty="0" err="1">
                <a:solidFill>
                  <a:schemeClr val="tx1"/>
                </a:solidFill>
              </a:rPr>
              <a:t>psychological</a:t>
            </a:r>
            <a:r>
              <a:rPr lang="cs-CZ" dirty="0">
                <a:solidFill>
                  <a:schemeClr val="tx1"/>
                </a:solidFill>
              </a:rPr>
              <a:t> </a:t>
            </a:r>
            <a:r>
              <a:rPr lang="cs-CZ" dirty="0" err="1">
                <a:solidFill>
                  <a:schemeClr val="tx1"/>
                </a:solidFill>
              </a:rPr>
              <a:t>studies</a:t>
            </a:r>
            <a:endParaRPr lang="cs-CZ" dirty="0">
              <a:solidFill>
                <a:schemeClr val="tx1"/>
              </a:solidFill>
            </a:endParaRPr>
          </a:p>
        </p:txBody>
      </p:sp>
      <p:sp>
        <p:nvSpPr>
          <p:cNvPr id="2" name="Nadpis 1"/>
          <p:cNvSpPr>
            <a:spLocks noGrp="1"/>
          </p:cNvSpPr>
          <p:nvPr>
            <p:ph type="ctrTitle"/>
          </p:nvPr>
        </p:nvSpPr>
        <p:spPr/>
        <p:style>
          <a:lnRef idx="1">
            <a:schemeClr val="accent2"/>
          </a:lnRef>
          <a:fillRef idx="2">
            <a:schemeClr val="accent2"/>
          </a:fillRef>
          <a:effectRef idx="1">
            <a:schemeClr val="accent2"/>
          </a:effectRef>
          <a:fontRef idx="minor">
            <a:schemeClr val="dk1"/>
          </a:fontRef>
        </p:style>
        <p:txBody>
          <a:bodyPr/>
          <a:lstStyle/>
          <a:p>
            <a:r>
              <a:rPr lang="cs-CZ" b="1" dirty="0"/>
              <a:t>CHARISMATIC  TEACHER</a:t>
            </a:r>
          </a:p>
        </p:txBody>
      </p:sp>
    </p:spTree>
    <p:extLst>
      <p:ext uri="{BB962C8B-B14F-4D97-AF65-F5344CB8AC3E}">
        <p14:creationId xmlns:p14="http://schemas.microsoft.com/office/powerpoint/2010/main" val="1089593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cs-CZ" b="1" dirty="0" err="1"/>
              <a:t>Four</a:t>
            </a:r>
            <a:r>
              <a:rPr lang="cs-CZ" b="1" dirty="0"/>
              <a:t> </a:t>
            </a:r>
            <a:r>
              <a:rPr lang="cs-CZ" b="1" dirty="0" err="1"/>
              <a:t>Taiwanese</a:t>
            </a:r>
            <a:r>
              <a:rPr lang="cs-CZ" b="1" dirty="0"/>
              <a:t> </a:t>
            </a:r>
            <a:r>
              <a:rPr lang="cs-CZ" b="1" dirty="0" err="1"/>
              <a:t>Characteristics</a:t>
            </a:r>
            <a:endParaRPr lang="cs-CZ" dirty="0"/>
          </a:p>
        </p:txBody>
      </p:sp>
      <p:sp>
        <p:nvSpPr>
          <p:cNvPr id="3" name="Zástupný symbol pro obsah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r>
              <a:rPr lang="cs-CZ" dirty="0"/>
              <a:t>A </a:t>
            </a:r>
            <a:r>
              <a:rPr lang="cs-CZ" dirty="0" err="1"/>
              <a:t>charismatic</a:t>
            </a:r>
            <a:r>
              <a:rPr lang="cs-CZ" dirty="0"/>
              <a:t> </a:t>
            </a:r>
            <a:r>
              <a:rPr lang="cs-CZ" dirty="0" err="1"/>
              <a:t>teacher</a:t>
            </a:r>
            <a:r>
              <a:rPr lang="cs-CZ" dirty="0"/>
              <a:t> </a:t>
            </a:r>
            <a:r>
              <a:rPr lang="cs-CZ" dirty="0" err="1"/>
              <a:t>should</a:t>
            </a:r>
            <a:r>
              <a:rPr lang="cs-CZ" dirty="0"/>
              <a:t> </a:t>
            </a:r>
            <a:r>
              <a:rPr lang="cs-CZ" dirty="0" err="1"/>
              <a:t>have</a:t>
            </a:r>
            <a:r>
              <a:rPr lang="cs-CZ" dirty="0"/>
              <a:t> positive </a:t>
            </a:r>
            <a:r>
              <a:rPr lang="cs-CZ" dirty="0" err="1"/>
              <a:t>character</a:t>
            </a:r>
            <a:r>
              <a:rPr lang="cs-CZ" dirty="0"/>
              <a:t> </a:t>
            </a:r>
            <a:r>
              <a:rPr lang="cs-CZ" dirty="0" err="1"/>
              <a:t>traits</a:t>
            </a:r>
            <a:r>
              <a:rPr lang="cs-CZ" dirty="0"/>
              <a:t> such as </a:t>
            </a:r>
            <a:r>
              <a:rPr lang="cs-CZ" dirty="0" err="1"/>
              <a:t>friendliness</a:t>
            </a:r>
            <a:r>
              <a:rPr lang="cs-CZ" dirty="0"/>
              <a:t>, </a:t>
            </a:r>
            <a:r>
              <a:rPr lang="cs-CZ" dirty="0" err="1"/>
              <a:t>approachability</a:t>
            </a:r>
            <a:r>
              <a:rPr lang="cs-CZ" dirty="0"/>
              <a:t>, </a:t>
            </a:r>
            <a:r>
              <a:rPr lang="cs-CZ" dirty="0" err="1"/>
              <a:t>patience</a:t>
            </a:r>
            <a:r>
              <a:rPr lang="cs-CZ" dirty="0"/>
              <a:t> and </a:t>
            </a:r>
            <a:r>
              <a:rPr lang="cs-CZ" dirty="0" err="1"/>
              <a:t>enthusiasm</a:t>
            </a:r>
            <a:r>
              <a:rPr lang="cs-CZ" dirty="0"/>
              <a:t> </a:t>
            </a:r>
            <a:r>
              <a:rPr lang="cs-CZ" dirty="0" err="1"/>
              <a:t>since</a:t>
            </a:r>
            <a:r>
              <a:rPr lang="cs-CZ" dirty="0"/>
              <a:t> </a:t>
            </a:r>
            <a:r>
              <a:rPr lang="cs-CZ" dirty="0" err="1"/>
              <a:t>teachers</a:t>
            </a:r>
            <a:r>
              <a:rPr lang="cs-CZ" dirty="0"/>
              <a:t> are </a:t>
            </a:r>
            <a:r>
              <a:rPr lang="cs-CZ" dirty="0" err="1"/>
              <a:t>expected</a:t>
            </a:r>
            <a:r>
              <a:rPr lang="cs-CZ" dirty="0"/>
              <a:t> to </a:t>
            </a:r>
            <a:r>
              <a:rPr lang="cs-CZ" dirty="0" err="1"/>
              <a:t>be</a:t>
            </a:r>
            <a:r>
              <a:rPr lang="cs-CZ" dirty="0"/>
              <a:t> </a:t>
            </a:r>
            <a:r>
              <a:rPr lang="cs-CZ" dirty="0" err="1"/>
              <a:t>good</a:t>
            </a:r>
            <a:r>
              <a:rPr lang="cs-CZ" dirty="0"/>
              <a:t> role </a:t>
            </a:r>
            <a:r>
              <a:rPr lang="cs-CZ" dirty="0" err="1"/>
              <a:t>models</a:t>
            </a:r>
            <a:r>
              <a:rPr lang="cs-CZ" dirty="0"/>
              <a:t> </a:t>
            </a:r>
            <a:r>
              <a:rPr lang="cs-CZ" dirty="0" err="1"/>
              <a:t>for</a:t>
            </a:r>
            <a:r>
              <a:rPr lang="cs-CZ" dirty="0"/>
              <a:t> </a:t>
            </a:r>
            <a:r>
              <a:rPr lang="cs-CZ" dirty="0" err="1"/>
              <a:t>the</a:t>
            </a:r>
            <a:r>
              <a:rPr lang="cs-CZ" dirty="0"/>
              <a:t> </a:t>
            </a:r>
            <a:r>
              <a:rPr lang="cs-CZ" dirty="0" err="1"/>
              <a:t>students</a:t>
            </a:r>
            <a:r>
              <a:rPr lang="cs-CZ" dirty="0"/>
              <a:t>. </a:t>
            </a:r>
          </a:p>
        </p:txBody>
      </p:sp>
      <p:pic>
        <p:nvPicPr>
          <p:cNvPr id="5122" name="Picture 2" descr="C:\Users\dobrodan\Pictures\uch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3645024"/>
            <a:ext cx="1676400" cy="2376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4278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cs-CZ" b="1" dirty="0" err="1"/>
              <a:t>Four</a:t>
            </a:r>
            <a:r>
              <a:rPr lang="cs-CZ" b="1" dirty="0"/>
              <a:t> </a:t>
            </a:r>
            <a:r>
              <a:rPr lang="cs-CZ" b="1" dirty="0" err="1"/>
              <a:t>Taiwanese</a:t>
            </a:r>
            <a:r>
              <a:rPr lang="cs-CZ" b="1" dirty="0"/>
              <a:t> </a:t>
            </a:r>
            <a:r>
              <a:rPr lang="cs-CZ" b="1" dirty="0" err="1"/>
              <a:t>Characteristics</a:t>
            </a:r>
            <a:endParaRPr lang="cs-CZ" dirty="0"/>
          </a:p>
        </p:txBody>
      </p:sp>
      <p:sp>
        <p:nvSpPr>
          <p:cNvPr id="3" name="Zástupný symbol pro obsah 2"/>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r>
              <a:rPr lang="cs-CZ" dirty="0" err="1"/>
              <a:t>Third</a:t>
            </a:r>
            <a:r>
              <a:rPr lang="cs-CZ" dirty="0"/>
              <a:t>, a </a:t>
            </a:r>
            <a:r>
              <a:rPr lang="cs-CZ" dirty="0" err="1"/>
              <a:t>charismatic</a:t>
            </a:r>
            <a:r>
              <a:rPr lang="cs-CZ" dirty="0"/>
              <a:t> </a:t>
            </a:r>
            <a:r>
              <a:rPr lang="cs-CZ" dirty="0" err="1"/>
              <a:t>teacher</a:t>
            </a:r>
            <a:r>
              <a:rPr lang="cs-CZ" dirty="0"/>
              <a:t> </a:t>
            </a:r>
            <a:r>
              <a:rPr lang="cs-CZ" dirty="0" err="1"/>
              <a:t>should</a:t>
            </a:r>
            <a:r>
              <a:rPr lang="cs-CZ" dirty="0"/>
              <a:t> </a:t>
            </a:r>
            <a:r>
              <a:rPr lang="cs-CZ" dirty="0" err="1"/>
              <a:t>attach</a:t>
            </a:r>
            <a:r>
              <a:rPr lang="cs-CZ" dirty="0"/>
              <a:t> </a:t>
            </a:r>
            <a:r>
              <a:rPr lang="cs-CZ" dirty="0" err="1"/>
              <a:t>importance</a:t>
            </a:r>
            <a:r>
              <a:rPr lang="cs-CZ" dirty="0"/>
              <a:t> to </a:t>
            </a:r>
            <a:r>
              <a:rPr lang="cs-CZ" dirty="0" err="1"/>
              <a:t>teaching</a:t>
            </a:r>
            <a:r>
              <a:rPr lang="cs-CZ" dirty="0"/>
              <a:t> </a:t>
            </a:r>
            <a:r>
              <a:rPr lang="cs-CZ" dirty="0" err="1"/>
              <a:t>methods</a:t>
            </a:r>
            <a:r>
              <a:rPr lang="cs-CZ" dirty="0"/>
              <a:t>. He/</a:t>
            </a:r>
            <a:r>
              <a:rPr lang="cs-CZ" dirty="0" err="1"/>
              <a:t>she</a:t>
            </a:r>
            <a:r>
              <a:rPr lang="cs-CZ" dirty="0"/>
              <a:t> </a:t>
            </a:r>
            <a:r>
              <a:rPr lang="cs-CZ" dirty="0" err="1"/>
              <a:t>should</a:t>
            </a:r>
            <a:r>
              <a:rPr lang="cs-CZ" dirty="0"/>
              <a:t> </a:t>
            </a:r>
            <a:r>
              <a:rPr lang="cs-CZ" dirty="0" err="1"/>
              <a:t>possess</a:t>
            </a:r>
            <a:r>
              <a:rPr lang="cs-CZ" dirty="0"/>
              <a:t> </a:t>
            </a:r>
            <a:r>
              <a:rPr lang="cs-CZ" dirty="0" err="1"/>
              <a:t>teaching</a:t>
            </a:r>
            <a:r>
              <a:rPr lang="cs-CZ" dirty="0"/>
              <a:t> </a:t>
            </a:r>
            <a:r>
              <a:rPr lang="cs-CZ" dirty="0" err="1"/>
              <a:t>skills</a:t>
            </a:r>
            <a:r>
              <a:rPr lang="cs-CZ" dirty="0"/>
              <a:t> and </a:t>
            </a:r>
            <a:r>
              <a:rPr lang="cs-CZ" dirty="0" err="1"/>
              <a:t>be</a:t>
            </a:r>
            <a:r>
              <a:rPr lang="cs-CZ" dirty="0"/>
              <a:t> </a:t>
            </a:r>
            <a:r>
              <a:rPr lang="cs-CZ" dirty="0" err="1"/>
              <a:t>able</a:t>
            </a:r>
            <a:r>
              <a:rPr lang="cs-CZ" dirty="0"/>
              <a:t> to </a:t>
            </a:r>
            <a:r>
              <a:rPr lang="cs-CZ" dirty="0" err="1"/>
              <a:t>choose</a:t>
            </a:r>
            <a:r>
              <a:rPr lang="cs-CZ" dirty="0"/>
              <a:t> </a:t>
            </a:r>
            <a:r>
              <a:rPr lang="cs-CZ" dirty="0" err="1"/>
              <a:t>the</a:t>
            </a:r>
            <a:r>
              <a:rPr lang="cs-CZ" dirty="0"/>
              <a:t> most </a:t>
            </a:r>
            <a:r>
              <a:rPr lang="cs-CZ" dirty="0" err="1"/>
              <a:t>suitable</a:t>
            </a:r>
            <a:r>
              <a:rPr lang="cs-CZ" dirty="0"/>
              <a:t> </a:t>
            </a:r>
            <a:r>
              <a:rPr lang="cs-CZ" dirty="0" err="1"/>
              <a:t>teaching</a:t>
            </a:r>
            <a:r>
              <a:rPr lang="cs-CZ" dirty="0"/>
              <a:t> </a:t>
            </a:r>
            <a:r>
              <a:rPr lang="cs-CZ" dirty="0" err="1"/>
              <a:t>method</a:t>
            </a:r>
            <a:r>
              <a:rPr lang="cs-CZ" dirty="0"/>
              <a:t> </a:t>
            </a:r>
            <a:r>
              <a:rPr lang="cs-CZ" dirty="0" err="1"/>
              <a:t>from</a:t>
            </a:r>
            <a:r>
              <a:rPr lang="cs-CZ" dirty="0"/>
              <a:t> a variety </a:t>
            </a:r>
            <a:r>
              <a:rPr lang="cs-CZ" dirty="0" err="1"/>
              <a:t>of</a:t>
            </a:r>
            <a:r>
              <a:rPr lang="cs-CZ" dirty="0"/>
              <a:t> </a:t>
            </a:r>
            <a:r>
              <a:rPr lang="cs-CZ" dirty="0" err="1"/>
              <a:t>teaching</a:t>
            </a:r>
            <a:r>
              <a:rPr lang="cs-CZ" dirty="0"/>
              <a:t> </a:t>
            </a:r>
            <a:r>
              <a:rPr lang="cs-CZ" dirty="0" err="1"/>
              <a:t>tools</a:t>
            </a:r>
            <a:r>
              <a:rPr lang="cs-CZ" dirty="0"/>
              <a:t>.</a:t>
            </a:r>
          </a:p>
          <a:p>
            <a:endParaRPr lang="cs-CZ" dirty="0"/>
          </a:p>
        </p:txBody>
      </p:sp>
      <p:pic>
        <p:nvPicPr>
          <p:cNvPr id="6146" name="Picture 2" descr="C:\Users\dobrodan\Pictures\teaching metho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4077072"/>
            <a:ext cx="2880320" cy="1872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8390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cs-CZ" b="1" dirty="0" err="1"/>
              <a:t>Four</a:t>
            </a:r>
            <a:r>
              <a:rPr lang="cs-CZ" b="1" dirty="0"/>
              <a:t> </a:t>
            </a:r>
            <a:r>
              <a:rPr lang="cs-CZ" b="1" dirty="0" err="1"/>
              <a:t>Taiwanese</a:t>
            </a:r>
            <a:r>
              <a:rPr lang="cs-CZ" b="1" dirty="0"/>
              <a:t> </a:t>
            </a:r>
            <a:r>
              <a:rPr lang="cs-CZ" b="1" dirty="0" err="1"/>
              <a:t>Characteristics</a:t>
            </a:r>
            <a:endParaRPr lang="cs-CZ" dirty="0"/>
          </a:p>
        </p:txBody>
      </p:sp>
      <p:sp>
        <p:nvSpPr>
          <p:cNvPr id="3" name="Zástupný symbol pro obsah 2"/>
          <p:cNvSpPr>
            <a:spLocks noGrp="1"/>
          </p:cNvSpPr>
          <p:nvPr>
            <p:ph idx="1"/>
          </p:nvPr>
        </p:nvSpPr>
        <p:spPr>
          <a:xfrm>
            <a:off x="467544" y="1628800"/>
            <a:ext cx="8229600" cy="4525963"/>
          </a:xfrm>
        </p:spPr>
        <p:style>
          <a:lnRef idx="2">
            <a:schemeClr val="accent2"/>
          </a:lnRef>
          <a:fillRef idx="1">
            <a:schemeClr val="lt1"/>
          </a:fillRef>
          <a:effectRef idx="0">
            <a:schemeClr val="accent2"/>
          </a:effectRef>
          <a:fontRef idx="minor">
            <a:schemeClr val="dk1"/>
          </a:fontRef>
        </p:style>
        <p:txBody>
          <a:bodyPr/>
          <a:lstStyle/>
          <a:p>
            <a:r>
              <a:rPr lang="cs-CZ" dirty="0" err="1"/>
              <a:t>Fourth</a:t>
            </a:r>
            <a:r>
              <a:rPr lang="cs-CZ" dirty="0"/>
              <a:t>, a </a:t>
            </a:r>
            <a:r>
              <a:rPr lang="cs-CZ" dirty="0" err="1"/>
              <a:t>charismatic</a:t>
            </a:r>
            <a:r>
              <a:rPr lang="cs-CZ" dirty="0"/>
              <a:t> </a:t>
            </a:r>
            <a:r>
              <a:rPr lang="cs-CZ" dirty="0" err="1"/>
              <a:t>teacher</a:t>
            </a:r>
            <a:r>
              <a:rPr lang="cs-CZ" dirty="0"/>
              <a:t> </a:t>
            </a:r>
            <a:r>
              <a:rPr lang="cs-CZ" dirty="0" err="1"/>
              <a:t>should</a:t>
            </a:r>
            <a:r>
              <a:rPr lang="cs-CZ" dirty="0"/>
              <a:t> </a:t>
            </a:r>
            <a:r>
              <a:rPr lang="cs-CZ" dirty="0" err="1"/>
              <a:t>have</a:t>
            </a:r>
            <a:r>
              <a:rPr lang="cs-CZ" dirty="0"/>
              <a:t> a </a:t>
            </a:r>
            <a:r>
              <a:rPr lang="cs-CZ" dirty="0" err="1"/>
              <a:t>good</a:t>
            </a:r>
            <a:r>
              <a:rPr lang="cs-CZ" dirty="0"/>
              <a:t> </a:t>
            </a:r>
            <a:r>
              <a:rPr lang="cs-CZ" dirty="0" err="1"/>
              <a:t>sense</a:t>
            </a:r>
            <a:r>
              <a:rPr lang="cs-CZ" dirty="0"/>
              <a:t> </a:t>
            </a:r>
            <a:r>
              <a:rPr lang="cs-CZ" dirty="0" err="1"/>
              <a:t>of</a:t>
            </a:r>
            <a:r>
              <a:rPr lang="cs-CZ" dirty="0"/>
              <a:t> humor, </a:t>
            </a:r>
            <a:r>
              <a:rPr lang="cs-CZ" dirty="0" err="1"/>
              <a:t>since</a:t>
            </a:r>
            <a:r>
              <a:rPr lang="cs-CZ" dirty="0"/>
              <a:t> </a:t>
            </a:r>
            <a:r>
              <a:rPr lang="cs-CZ" dirty="0" err="1"/>
              <a:t>students</a:t>
            </a:r>
            <a:r>
              <a:rPr lang="cs-CZ" dirty="0"/>
              <a:t> </a:t>
            </a:r>
            <a:r>
              <a:rPr lang="cs-CZ" dirty="0" err="1"/>
              <a:t>prefer</a:t>
            </a:r>
            <a:r>
              <a:rPr lang="cs-CZ" dirty="0"/>
              <a:t> </a:t>
            </a:r>
            <a:r>
              <a:rPr lang="cs-CZ" dirty="0" err="1"/>
              <a:t>listening</a:t>
            </a:r>
            <a:r>
              <a:rPr lang="cs-CZ" dirty="0"/>
              <a:t> to </a:t>
            </a:r>
            <a:r>
              <a:rPr lang="cs-CZ" dirty="0" err="1"/>
              <a:t>teachers</a:t>
            </a:r>
            <a:r>
              <a:rPr lang="cs-CZ" dirty="0"/>
              <a:t> </a:t>
            </a:r>
            <a:r>
              <a:rPr lang="cs-CZ" dirty="0" err="1"/>
              <a:t>who</a:t>
            </a:r>
            <a:r>
              <a:rPr lang="cs-CZ" dirty="0"/>
              <a:t> </a:t>
            </a:r>
            <a:r>
              <a:rPr lang="cs-CZ" dirty="0" err="1"/>
              <a:t>incorporate</a:t>
            </a:r>
            <a:r>
              <a:rPr lang="cs-CZ" dirty="0"/>
              <a:t> humor </a:t>
            </a:r>
            <a:r>
              <a:rPr lang="cs-CZ" dirty="0" err="1"/>
              <a:t>into</a:t>
            </a:r>
            <a:r>
              <a:rPr lang="cs-CZ" dirty="0"/>
              <a:t> </a:t>
            </a:r>
            <a:r>
              <a:rPr lang="cs-CZ" dirty="0" err="1"/>
              <a:t>the</a:t>
            </a:r>
            <a:r>
              <a:rPr lang="cs-CZ" dirty="0"/>
              <a:t> </a:t>
            </a:r>
            <a:r>
              <a:rPr lang="cs-CZ" dirty="0" err="1"/>
              <a:t>lecture</a:t>
            </a:r>
            <a:r>
              <a:rPr lang="cs-CZ" dirty="0"/>
              <a:t>. </a:t>
            </a:r>
          </a:p>
        </p:txBody>
      </p:sp>
      <p:pic>
        <p:nvPicPr>
          <p:cNvPr id="7170" name="Picture 2" descr="C:\Users\dobrodan\Pictures\humo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944" y="3356992"/>
            <a:ext cx="3480048" cy="2376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3378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fontScale="90000"/>
          </a:bodyPr>
          <a:lstStyle/>
          <a:p>
            <a:r>
              <a:rPr lang="cs-CZ" b="1" dirty="0" err="1"/>
              <a:t>How</a:t>
            </a:r>
            <a:r>
              <a:rPr lang="cs-CZ" b="1" dirty="0"/>
              <a:t> to </a:t>
            </a:r>
            <a:r>
              <a:rPr lang="cs-CZ" b="1" dirty="0" err="1"/>
              <a:t>Measure</a:t>
            </a:r>
            <a:r>
              <a:rPr lang="cs-CZ" b="1" dirty="0"/>
              <a:t> </a:t>
            </a:r>
            <a:r>
              <a:rPr lang="cs-CZ" b="1" dirty="0" err="1"/>
              <a:t>Teacher</a:t>
            </a:r>
            <a:r>
              <a:rPr lang="cs-CZ" b="1" dirty="0"/>
              <a:t> Charisma</a:t>
            </a:r>
          </a:p>
        </p:txBody>
      </p:sp>
      <p:sp>
        <p:nvSpPr>
          <p:cNvPr id="3" name="Zástupný symbol pro obsah 2"/>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r>
              <a:rPr lang="cs-CZ" dirty="0"/>
              <a:t>On </a:t>
            </a:r>
            <a:r>
              <a:rPr lang="cs-CZ" dirty="0" err="1"/>
              <a:t>the</a:t>
            </a:r>
            <a:r>
              <a:rPr lang="cs-CZ" dirty="0"/>
              <a:t> </a:t>
            </a:r>
            <a:r>
              <a:rPr lang="cs-CZ" dirty="0" err="1"/>
              <a:t>basis</a:t>
            </a:r>
            <a:r>
              <a:rPr lang="cs-CZ" dirty="0"/>
              <a:t> </a:t>
            </a:r>
            <a:r>
              <a:rPr lang="cs-CZ" dirty="0" err="1"/>
              <a:t>of</a:t>
            </a:r>
            <a:r>
              <a:rPr lang="cs-CZ" dirty="0"/>
              <a:t> these </a:t>
            </a:r>
            <a:r>
              <a:rPr lang="cs-CZ" dirty="0" err="1"/>
              <a:t>indicators</a:t>
            </a:r>
            <a:r>
              <a:rPr lang="cs-CZ" dirty="0"/>
              <a:t> – </a:t>
            </a:r>
            <a:r>
              <a:rPr lang="cs-CZ" b="1" dirty="0" err="1"/>
              <a:t>knowledge</a:t>
            </a:r>
            <a:r>
              <a:rPr lang="cs-CZ" b="1" dirty="0"/>
              <a:t>, </a:t>
            </a:r>
            <a:r>
              <a:rPr lang="cs-CZ" b="1" dirty="0" err="1"/>
              <a:t>character</a:t>
            </a:r>
            <a:r>
              <a:rPr lang="cs-CZ" b="1" dirty="0"/>
              <a:t> </a:t>
            </a:r>
            <a:r>
              <a:rPr lang="cs-CZ" b="1" dirty="0" err="1"/>
              <a:t>traits</a:t>
            </a:r>
            <a:r>
              <a:rPr lang="cs-CZ" b="1" dirty="0"/>
              <a:t>, </a:t>
            </a:r>
            <a:r>
              <a:rPr lang="cs-CZ" b="1" dirty="0" err="1"/>
              <a:t>teaching</a:t>
            </a:r>
            <a:r>
              <a:rPr lang="cs-CZ" b="1" dirty="0"/>
              <a:t> </a:t>
            </a:r>
            <a:r>
              <a:rPr lang="cs-CZ" b="1" dirty="0" err="1"/>
              <a:t>methods</a:t>
            </a:r>
            <a:r>
              <a:rPr lang="cs-CZ" b="1" dirty="0"/>
              <a:t> and humor </a:t>
            </a:r>
            <a:r>
              <a:rPr lang="cs-CZ" dirty="0"/>
              <a:t>– </a:t>
            </a:r>
            <a:r>
              <a:rPr lang="cs-CZ" dirty="0" err="1"/>
              <a:t>an</a:t>
            </a:r>
            <a:r>
              <a:rPr lang="cs-CZ" dirty="0"/>
              <a:t> instrument </a:t>
            </a:r>
            <a:r>
              <a:rPr lang="cs-CZ" dirty="0" err="1"/>
              <a:t>was</a:t>
            </a:r>
            <a:r>
              <a:rPr lang="cs-CZ" dirty="0"/>
              <a:t> </a:t>
            </a:r>
            <a:r>
              <a:rPr lang="cs-CZ" dirty="0" err="1"/>
              <a:t>developed</a:t>
            </a:r>
            <a:r>
              <a:rPr lang="cs-CZ" dirty="0"/>
              <a:t> to </a:t>
            </a:r>
            <a:r>
              <a:rPr lang="cs-CZ" dirty="0" err="1"/>
              <a:t>measure</a:t>
            </a:r>
            <a:r>
              <a:rPr lang="cs-CZ" dirty="0"/>
              <a:t> </a:t>
            </a:r>
            <a:r>
              <a:rPr lang="cs-CZ" dirty="0" err="1"/>
              <a:t>teacher´s</a:t>
            </a:r>
            <a:r>
              <a:rPr lang="cs-CZ" dirty="0"/>
              <a:t> </a:t>
            </a:r>
            <a:r>
              <a:rPr lang="cs-CZ" dirty="0" err="1"/>
              <a:t>teaching</a:t>
            </a:r>
            <a:r>
              <a:rPr lang="cs-CZ" dirty="0"/>
              <a:t> charisma (Lin and </a:t>
            </a:r>
            <a:r>
              <a:rPr lang="cs-CZ" dirty="0" err="1"/>
              <a:t>Huang</a:t>
            </a:r>
            <a:r>
              <a:rPr lang="cs-CZ" dirty="0"/>
              <a:t>, 2014). </a:t>
            </a:r>
            <a:r>
              <a:rPr lang="cs-CZ" dirty="0" err="1"/>
              <a:t>Taiwanese</a:t>
            </a:r>
            <a:r>
              <a:rPr lang="cs-CZ" dirty="0"/>
              <a:t> </a:t>
            </a:r>
            <a:r>
              <a:rPr lang="cs-CZ" dirty="0" err="1"/>
              <a:t>authors</a:t>
            </a:r>
            <a:r>
              <a:rPr lang="cs-CZ" dirty="0"/>
              <a:t> </a:t>
            </a:r>
            <a:r>
              <a:rPr lang="cs-CZ" dirty="0" err="1"/>
              <a:t>summarize</a:t>
            </a:r>
            <a:r>
              <a:rPr lang="cs-CZ" dirty="0"/>
              <a:t> </a:t>
            </a:r>
            <a:r>
              <a:rPr lang="cs-CZ" dirty="0" err="1"/>
              <a:t>the</a:t>
            </a:r>
            <a:r>
              <a:rPr lang="cs-CZ" dirty="0"/>
              <a:t> ITCCC (</a:t>
            </a:r>
            <a:r>
              <a:rPr lang="cs-CZ" dirty="0" err="1"/>
              <a:t>Inventory</a:t>
            </a:r>
            <a:r>
              <a:rPr lang="cs-CZ" dirty="0"/>
              <a:t> </a:t>
            </a:r>
            <a:r>
              <a:rPr lang="cs-CZ" dirty="0" err="1"/>
              <a:t>of</a:t>
            </a:r>
            <a:r>
              <a:rPr lang="cs-CZ" dirty="0"/>
              <a:t> </a:t>
            </a:r>
            <a:r>
              <a:rPr lang="cs-CZ" dirty="0" err="1"/>
              <a:t>Teaching</a:t>
            </a:r>
            <a:r>
              <a:rPr lang="cs-CZ" dirty="0"/>
              <a:t> Charisma in </a:t>
            </a:r>
            <a:r>
              <a:rPr lang="cs-CZ" dirty="0" err="1"/>
              <a:t>the</a:t>
            </a:r>
            <a:r>
              <a:rPr lang="cs-CZ" dirty="0"/>
              <a:t> </a:t>
            </a:r>
            <a:r>
              <a:rPr lang="cs-CZ" dirty="0" err="1"/>
              <a:t>College</a:t>
            </a:r>
            <a:r>
              <a:rPr lang="cs-CZ" dirty="0"/>
              <a:t> </a:t>
            </a:r>
            <a:r>
              <a:rPr lang="cs-CZ" dirty="0" err="1"/>
              <a:t>Classroom</a:t>
            </a:r>
            <a:r>
              <a:rPr lang="cs-CZ" dirty="0"/>
              <a:t>) </a:t>
            </a:r>
            <a:r>
              <a:rPr lang="cs-CZ" dirty="0" err="1"/>
              <a:t>was</a:t>
            </a:r>
            <a:r>
              <a:rPr lang="cs-CZ" dirty="0"/>
              <a:t> </a:t>
            </a:r>
            <a:r>
              <a:rPr lang="cs-CZ" dirty="0" err="1"/>
              <a:t>found</a:t>
            </a:r>
            <a:r>
              <a:rPr lang="cs-CZ" dirty="0"/>
              <a:t> a </a:t>
            </a:r>
            <a:r>
              <a:rPr lang="cs-CZ" dirty="0" err="1"/>
              <a:t>valid</a:t>
            </a:r>
            <a:r>
              <a:rPr lang="cs-CZ" dirty="0"/>
              <a:t> and </a:t>
            </a:r>
            <a:r>
              <a:rPr lang="cs-CZ" dirty="0" err="1"/>
              <a:t>reliable</a:t>
            </a:r>
            <a:r>
              <a:rPr lang="cs-CZ" dirty="0"/>
              <a:t> </a:t>
            </a:r>
            <a:r>
              <a:rPr lang="cs-CZ" dirty="0" err="1"/>
              <a:t>tool</a:t>
            </a:r>
            <a:r>
              <a:rPr lang="cs-CZ" dirty="0"/>
              <a:t> to </a:t>
            </a:r>
            <a:r>
              <a:rPr lang="cs-CZ" dirty="0" err="1"/>
              <a:t>measure</a:t>
            </a:r>
            <a:r>
              <a:rPr lang="cs-CZ" dirty="0"/>
              <a:t> </a:t>
            </a:r>
            <a:r>
              <a:rPr lang="cs-CZ" dirty="0" err="1"/>
              <a:t>the</a:t>
            </a:r>
            <a:r>
              <a:rPr lang="cs-CZ" dirty="0"/>
              <a:t> </a:t>
            </a:r>
            <a:r>
              <a:rPr lang="cs-CZ" dirty="0" err="1"/>
              <a:t>phenomenon</a:t>
            </a:r>
            <a:r>
              <a:rPr lang="cs-CZ" dirty="0"/>
              <a:t> in </a:t>
            </a:r>
            <a:r>
              <a:rPr lang="cs-CZ" dirty="0" err="1"/>
              <a:t>the</a:t>
            </a:r>
            <a:r>
              <a:rPr lang="cs-CZ" dirty="0"/>
              <a:t> </a:t>
            </a:r>
            <a:r>
              <a:rPr lang="cs-CZ" dirty="0" err="1"/>
              <a:t>accounting</a:t>
            </a:r>
            <a:r>
              <a:rPr lang="cs-CZ" dirty="0"/>
              <a:t> </a:t>
            </a:r>
            <a:r>
              <a:rPr lang="cs-CZ" dirty="0" err="1"/>
              <a:t>fundamental</a:t>
            </a:r>
            <a:r>
              <a:rPr lang="cs-CZ" dirty="0"/>
              <a:t> </a:t>
            </a:r>
            <a:r>
              <a:rPr lang="cs-CZ" dirty="0" err="1"/>
              <a:t>course</a:t>
            </a:r>
            <a:r>
              <a:rPr lang="cs-CZ" dirty="0"/>
              <a:t> in </a:t>
            </a:r>
            <a:r>
              <a:rPr lang="cs-CZ" dirty="0" err="1"/>
              <a:t>Taiwan</a:t>
            </a:r>
            <a:r>
              <a:rPr lang="cs-CZ" dirty="0"/>
              <a:t>. </a:t>
            </a:r>
          </a:p>
        </p:txBody>
      </p:sp>
    </p:spTree>
    <p:extLst>
      <p:ext uri="{BB962C8B-B14F-4D97-AF65-F5344CB8AC3E}">
        <p14:creationId xmlns:p14="http://schemas.microsoft.com/office/powerpoint/2010/main" val="3425213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cs-CZ" b="1" dirty="0" err="1"/>
              <a:t>Our</a:t>
            </a:r>
            <a:r>
              <a:rPr lang="cs-CZ" b="1" dirty="0"/>
              <a:t> Study</a:t>
            </a:r>
          </a:p>
        </p:txBody>
      </p:sp>
      <p:sp>
        <p:nvSpPr>
          <p:cNvPr id="3" name="Zástupný symbol pro obsah 2"/>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pPr marL="0" indent="0">
              <a:buNone/>
            </a:pPr>
            <a:r>
              <a:rPr lang="cs-CZ" dirty="0"/>
              <a:t>In </a:t>
            </a:r>
            <a:r>
              <a:rPr lang="cs-CZ" dirty="0" err="1"/>
              <a:t>order</a:t>
            </a:r>
            <a:r>
              <a:rPr lang="cs-CZ" dirty="0"/>
              <a:t> to </a:t>
            </a:r>
            <a:r>
              <a:rPr lang="cs-CZ" dirty="0" err="1"/>
              <a:t>gain</a:t>
            </a:r>
            <a:r>
              <a:rPr lang="cs-CZ" dirty="0"/>
              <a:t> </a:t>
            </a:r>
            <a:r>
              <a:rPr lang="cs-CZ" dirty="0" err="1"/>
              <a:t>further</a:t>
            </a:r>
            <a:r>
              <a:rPr lang="cs-CZ" dirty="0"/>
              <a:t> </a:t>
            </a:r>
            <a:r>
              <a:rPr lang="cs-CZ" dirty="0" err="1"/>
              <a:t>insight</a:t>
            </a:r>
            <a:r>
              <a:rPr lang="cs-CZ" dirty="0"/>
              <a:t> </a:t>
            </a:r>
            <a:r>
              <a:rPr lang="cs-CZ" dirty="0" err="1"/>
              <a:t>into</a:t>
            </a:r>
            <a:r>
              <a:rPr lang="cs-CZ" dirty="0"/>
              <a:t> </a:t>
            </a:r>
            <a:r>
              <a:rPr lang="cs-CZ" dirty="0" err="1"/>
              <a:t>students</a:t>
            </a:r>
            <a:r>
              <a:rPr lang="cs-CZ" dirty="0"/>
              <a:t>´ </a:t>
            </a:r>
            <a:r>
              <a:rPr lang="cs-CZ" dirty="0" err="1"/>
              <a:t>perspectives</a:t>
            </a:r>
            <a:r>
              <a:rPr lang="cs-CZ" dirty="0"/>
              <a:t> </a:t>
            </a:r>
            <a:r>
              <a:rPr lang="cs-CZ" dirty="0" err="1"/>
              <a:t>of</a:t>
            </a:r>
            <a:r>
              <a:rPr lang="cs-CZ" dirty="0"/>
              <a:t> </a:t>
            </a:r>
            <a:r>
              <a:rPr lang="cs-CZ" dirty="0" err="1"/>
              <a:t>teaching</a:t>
            </a:r>
            <a:r>
              <a:rPr lang="cs-CZ" dirty="0"/>
              <a:t> charisma  </a:t>
            </a:r>
            <a:r>
              <a:rPr lang="cs-CZ" dirty="0" err="1"/>
              <a:t>we</a:t>
            </a:r>
            <a:r>
              <a:rPr lang="cs-CZ" dirty="0"/>
              <a:t> </a:t>
            </a:r>
            <a:r>
              <a:rPr lang="cs-CZ" dirty="0" err="1"/>
              <a:t>wanted</a:t>
            </a:r>
            <a:r>
              <a:rPr lang="cs-CZ" dirty="0"/>
              <a:t> to </a:t>
            </a:r>
            <a:r>
              <a:rPr lang="cs-CZ" dirty="0" err="1"/>
              <a:t>explore</a:t>
            </a:r>
            <a:r>
              <a:rPr lang="cs-CZ" dirty="0"/>
              <a:t> </a:t>
            </a:r>
            <a:r>
              <a:rPr lang="cs-CZ" dirty="0" err="1"/>
              <a:t>the</a:t>
            </a:r>
            <a:r>
              <a:rPr lang="cs-CZ" dirty="0"/>
              <a:t> </a:t>
            </a:r>
            <a:r>
              <a:rPr lang="cs-CZ" dirty="0" err="1"/>
              <a:t>possibility</a:t>
            </a:r>
            <a:r>
              <a:rPr lang="cs-CZ" dirty="0"/>
              <a:t> </a:t>
            </a:r>
            <a:r>
              <a:rPr lang="cs-CZ" dirty="0" err="1"/>
              <a:t>of</a:t>
            </a:r>
            <a:r>
              <a:rPr lang="cs-CZ" dirty="0"/>
              <a:t> </a:t>
            </a:r>
            <a:r>
              <a:rPr lang="cs-CZ" dirty="0" err="1"/>
              <a:t>using</a:t>
            </a:r>
            <a:r>
              <a:rPr lang="cs-CZ" dirty="0"/>
              <a:t> </a:t>
            </a:r>
            <a:r>
              <a:rPr lang="cs-CZ" dirty="0" err="1"/>
              <a:t>the</a:t>
            </a:r>
            <a:r>
              <a:rPr lang="cs-CZ" dirty="0"/>
              <a:t> ITCCC</a:t>
            </a:r>
          </a:p>
          <a:p>
            <a:pPr lvl="0"/>
            <a:r>
              <a:rPr lang="cs-CZ" dirty="0"/>
              <a:t>in Czech </a:t>
            </a:r>
            <a:r>
              <a:rPr lang="cs-CZ" dirty="0" err="1"/>
              <a:t>translation</a:t>
            </a:r>
            <a:endParaRPr lang="cs-CZ" dirty="0"/>
          </a:p>
          <a:p>
            <a:pPr lvl="0"/>
            <a:r>
              <a:rPr lang="cs-CZ" dirty="0"/>
              <a:t>in </a:t>
            </a:r>
            <a:r>
              <a:rPr lang="cs-CZ" dirty="0" err="1"/>
              <a:t>an</a:t>
            </a:r>
            <a:r>
              <a:rPr lang="cs-CZ" dirty="0"/>
              <a:t> </a:t>
            </a:r>
            <a:r>
              <a:rPr lang="cs-CZ" dirty="0" err="1"/>
              <a:t>engineering</a:t>
            </a:r>
            <a:r>
              <a:rPr lang="cs-CZ" dirty="0"/>
              <a:t> pedagogy </a:t>
            </a:r>
            <a:r>
              <a:rPr lang="cs-CZ" dirty="0" err="1"/>
              <a:t>course</a:t>
            </a:r>
            <a:endParaRPr lang="cs-CZ" dirty="0"/>
          </a:p>
          <a:p>
            <a:endParaRPr lang="cs-CZ" dirty="0"/>
          </a:p>
        </p:txBody>
      </p:sp>
    </p:spTree>
    <p:extLst>
      <p:ext uri="{BB962C8B-B14F-4D97-AF65-F5344CB8AC3E}">
        <p14:creationId xmlns:p14="http://schemas.microsoft.com/office/powerpoint/2010/main" val="563218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cs-CZ" b="1" dirty="0" err="1"/>
              <a:t>Method</a:t>
            </a:r>
            <a:r>
              <a:rPr lang="cs-CZ" b="1" dirty="0"/>
              <a:t> and </a:t>
            </a:r>
            <a:r>
              <a:rPr lang="cs-CZ" b="1" dirty="0" err="1"/>
              <a:t>Respondents</a:t>
            </a:r>
            <a:endParaRPr lang="cs-CZ" dirty="0"/>
          </a:p>
        </p:txBody>
      </p:sp>
      <p:sp>
        <p:nvSpPr>
          <p:cNvPr id="3" name="Zástupný symbol pro obsah 2"/>
          <p:cNvSpPr>
            <a:spLocks noGrp="1"/>
          </p:cNvSpPr>
          <p:nvPr>
            <p:ph idx="1"/>
          </p:nvPr>
        </p:nvSpPr>
        <p:spPr/>
        <p:txBody>
          <a:bodyPr>
            <a:normAutofit lnSpcReduction="10000"/>
          </a:bodyPr>
          <a:lstStyle/>
          <a:p>
            <a:r>
              <a:rPr lang="cs-CZ" dirty="0" err="1"/>
              <a:t>Our</a:t>
            </a:r>
            <a:r>
              <a:rPr lang="cs-CZ" dirty="0"/>
              <a:t> </a:t>
            </a:r>
            <a:r>
              <a:rPr lang="cs-CZ" dirty="0" err="1"/>
              <a:t>version</a:t>
            </a:r>
            <a:r>
              <a:rPr lang="cs-CZ" dirty="0"/>
              <a:t> </a:t>
            </a:r>
            <a:r>
              <a:rPr lang="cs-CZ" dirty="0" err="1"/>
              <a:t>is</a:t>
            </a:r>
            <a:r>
              <a:rPr lang="cs-CZ" dirty="0"/>
              <a:t> </a:t>
            </a:r>
            <a:r>
              <a:rPr lang="cs-CZ" dirty="0" err="1"/>
              <a:t>composed</a:t>
            </a:r>
            <a:r>
              <a:rPr lang="cs-CZ" dirty="0"/>
              <a:t> </a:t>
            </a:r>
            <a:r>
              <a:rPr lang="cs-CZ" dirty="0" err="1"/>
              <a:t>of</a:t>
            </a:r>
            <a:r>
              <a:rPr lang="cs-CZ" dirty="0"/>
              <a:t> 23 </a:t>
            </a:r>
            <a:r>
              <a:rPr lang="cs-CZ" dirty="0" err="1"/>
              <a:t>items</a:t>
            </a:r>
            <a:r>
              <a:rPr lang="cs-CZ" dirty="0"/>
              <a:t> </a:t>
            </a:r>
            <a:r>
              <a:rPr lang="cs-CZ" dirty="0" err="1"/>
              <a:t>comprising</a:t>
            </a:r>
            <a:r>
              <a:rPr lang="cs-CZ" dirty="0"/>
              <a:t> 4 </a:t>
            </a:r>
            <a:r>
              <a:rPr lang="cs-CZ" dirty="0" err="1"/>
              <a:t>subscales</a:t>
            </a:r>
            <a:r>
              <a:rPr lang="cs-CZ" dirty="0"/>
              <a:t>: </a:t>
            </a:r>
            <a:r>
              <a:rPr lang="cs-CZ" dirty="0" err="1"/>
              <a:t>character</a:t>
            </a:r>
            <a:r>
              <a:rPr lang="cs-CZ" dirty="0"/>
              <a:t> (6 </a:t>
            </a:r>
            <a:r>
              <a:rPr lang="cs-CZ" dirty="0" err="1"/>
              <a:t>items</a:t>
            </a:r>
            <a:r>
              <a:rPr lang="cs-CZ" dirty="0"/>
              <a:t>), </a:t>
            </a:r>
            <a:r>
              <a:rPr lang="cs-CZ" dirty="0" err="1"/>
              <a:t>knowledge</a:t>
            </a:r>
            <a:r>
              <a:rPr lang="cs-CZ" dirty="0"/>
              <a:t> (7 </a:t>
            </a:r>
            <a:r>
              <a:rPr lang="cs-CZ" dirty="0" err="1"/>
              <a:t>items</a:t>
            </a:r>
            <a:r>
              <a:rPr lang="cs-CZ" dirty="0"/>
              <a:t>), humor (7 </a:t>
            </a:r>
            <a:r>
              <a:rPr lang="cs-CZ" dirty="0" err="1"/>
              <a:t>items</a:t>
            </a:r>
            <a:r>
              <a:rPr lang="cs-CZ" dirty="0"/>
              <a:t>), </a:t>
            </a:r>
            <a:r>
              <a:rPr lang="cs-CZ" dirty="0" err="1"/>
              <a:t>teaching</a:t>
            </a:r>
            <a:r>
              <a:rPr lang="cs-CZ" dirty="0"/>
              <a:t> </a:t>
            </a:r>
            <a:r>
              <a:rPr lang="cs-CZ" dirty="0" err="1"/>
              <a:t>techniques</a:t>
            </a:r>
            <a:r>
              <a:rPr lang="cs-CZ" dirty="0"/>
              <a:t> (4 </a:t>
            </a:r>
            <a:r>
              <a:rPr lang="cs-CZ" dirty="0" err="1"/>
              <a:t>items</a:t>
            </a:r>
            <a:r>
              <a:rPr lang="cs-CZ" dirty="0"/>
              <a:t>).</a:t>
            </a:r>
          </a:p>
          <a:p>
            <a:r>
              <a:rPr lang="cs-CZ" dirty="0" err="1"/>
              <a:t>Our</a:t>
            </a:r>
            <a:r>
              <a:rPr lang="cs-CZ" dirty="0"/>
              <a:t> </a:t>
            </a:r>
            <a:r>
              <a:rPr lang="cs-CZ" dirty="0" err="1"/>
              <a:t>research</a:t>
            </a:r>
            <a:r>
              <a:rPr lang="cs-CZ" dirty="0"/>
              <a:t> sample: 76 </a:t>
            </a:r>
            <a:r>
              <a:rPr lang="cs-CZ" dirty="0" err="1"/>
              <a:t>mature-aged</a:t>
            </a:r>
            <a:r>
              <a:rPr lang="cs-CZ" dirty="0"/>
              <a:t> </a:t>
            </a:r>
            <a:r>
              <a:rPr lang="cs-CZ" dirty="0" err="1"/>
              <a:t>students</a:t>
            </a:r>
            <a:r>
              <a:rPr lang="cs-CZ" dirty="0"/>
              <a:t> </a:t>
            </a:r>
            <a:r>
              <a:rPr lang="cs-CZ" dirty="0" err="1"/>
              <a:t>of</a:t>
            </a:r>
            <a:r>
              <a:rPr lang="cs-CZ" dirty="0"/>
              <a:t> Czech </a:t>
            </a:r>
            <a:r>
              <a:rPr lang="cs-CZ" dirty="0" err="1"/>
              <a:t>Technical</a:t>
            </a:r>
            <a:r>
              <a:rPr lang="cs-CZ" dirty="0"/>
              <a:t> University in Prague.</a:t>
            </a:r>
          </a:p>
          <a:p>
            <a:r>
              <a:rPr lang="cs-CZ" dirty="0" err="1"/>
              <a:t>Students</a:t>
            </a:r>
            <a:r>
              <a:rPr lang="cs-CZ" dirty="0"/>
              <a:t> </a:t>
            </a:r>
            <a:r>
              <a:rPr lang="cs-CZ" dirty="0" err="1"/>
              <a:t>rated</a:t>
            </a:r>
            <a:r>
              <a:rPr lang="cs-CZ" dirty="0"/>
              <a:t> </a:t>
            </a:r>
            <a:r>
              <a:rPr lang="cs-CZ" dirty="0" err="1"/>
              <a:t>each</a:t>
            </a:r>
            <a:r>
              <a:rPr lang="cs-CZ" dirty="0"/>
              <a:t> </a:t>
            </a:r>
            <a:r>
              <a:rPr lang="cs-CZ" dirty="0" err="1"/>
              <a:t>item</a:t>
            </a:r>
            <a:r>
              <a:rPr lang="cs-CZ" dirty="0"/>
              <a:t> on a </a:t>
            </a:r>
            <a:r>
              <a:rPr lang="cs-CZ" dirty="0" err="1"/>
              <a:t>Likert</a:t>
            </a:r>
            <a:r>
              <a:rPr lang="cs-CZ" dirty="0"/>
              <a:t> type </a:t>
            </a:r>
            <a:r>
              <a:rPr lang="cs-CZ" dirty="0" err="1"/>
              <a:t>scale</a:t>
            </a:r>
            <a:r>
              <a:rPr lang="cs-CZ" dirty="0"/>
              <a:t> (1=</a:t>
            </a:r>
            <a:r>
              <a:rPr lang="cs-CZ" dirty="0" err="1"/>
              <a:t>never</a:t>
            </a:r>
            <a:r>
              <a:rPr lang="cs-CZ" dirty="0"/>
              <a:t> </a:t>
            </a:r>
            <a:r>
              <a:rPr lang="cs-CZ" dirty="0" err="1"/>
              <a:t>true</a:t>
            </a:r>
            <a:r>
              <a:rPr lang="cs-CZ" dirty="0"/>
              <a:t> to 5=</a:t>
            </a:r>
            <a:r>
              <a:rPr lang="cs-CZ" dirty="0" err="1"/>
              <a:t>always</a:t>
            </a:r>
            <a:r>
              <a:rPr lang="cs-CZ" dirty="0"/>
              <a:t> </a:t>
            </a:r>
            <a:r>
              <a:rPr lang="cs-CZ" dirty="0" err="1"/>
              <a:t>true</a:t>
            </a:r>
            <a:r>
              <a:rPr lang="cs-CZ" dirty="0"/>
              <a:t>)</a:t>
            </a:r>
          </a:p>
        </p:txBody>
      </p:sp>
    </p:spTree>
    <p:extLst>
      <p:ext uri="{BB962C8B-B14F-4D97-AF65-F5344CB8AC3E}">
        <p14:creationId xmlns:p14="http://schemas.microsoft.com/office/powerpoint/2010/main" val="1804250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cs-CZ" b="1" dirty="0" err="1"/>
              <a:t>Additional</a:t>
            </a:r>
            <a:r>
              <a:rPr lang="cs-CZ" b="1" dirty="0"/>
              <a:t> </a:t>
            </a:r>
            <a:r>
              <a:rPr lang="cs-CZ" b="1" dirty="0" err="1"/>
              <a:t>Method</a:t>
            </a:r>
            <a:endParaRPr lang="cs-CZ" b="1" dirty="0"/>
          </a:p>
        </p:txBody>
      </p:sp>
      <p:sp>
        <p:nvSpPr>
          <p:cNvPr id="3" name="Zástupný symbol pro obsah 2"/>
          <p:cNvSpPr>
            <a:spLocks noGrp="1"/>
          </p:cNvSpPr>
          <p:nvPr>
            <p:ph idx="1"/>
          </p:nvPr>
        </p:nvSpPr>
        <p:spPr/>
        <p:txBody>
          <a:bodyPr/>
          <a:lstStyle/>
          <a:p>
            <a:r>
              <a:rPr lang="cs-CZ" dirty="0" err="1"/>
              <a:t>Parallel</a:t>
            </a:r>
            <a:r>
              <a:rPr lang="cs-CZ" dirty="0"/>
              <a:t> to </a:t>
            </a:r>
            <a:r>
              <a:rPr lang="cs-CZ" dirty="0" err="1"/>
              <a:t>the</a:t>
            </a:r>
            <a:r>
              <a:rPr lang="cs-CZ" dirty="0"/>
              <a:t> </a:t>
            </a:r>
            <a:r>
              <a:rPr lang="cs-CZ" dirty="0" err="1"/>
              <a:t>questionnaire</a:t>
            </a:r>
            <a:r>
              <a:rPr lang="cs-CZ" dirty="0"/>
              <a:t> </a:t>
            </a:r>
            <a:r>
              <a:rPr lang="cs-CZ" dirty="0" err="1"/>
              <a:t>we</a:t>
            </a:r>
            <a:r>
              <a:rPr lang="cs-CZ" dirty="0"/>
              <a:t> </a:t>
            </a:r>
            <a:r>
              <a:rPr lang="cs-CZ" dirty="0" err="1"/>
              <a:t>added</a:t>
            </a:r>
            <a:r>
              <a:rPr lang="cs-CZ" dirty="0"/>
              <a:t> </a:t>
            </a:r>
            <a:r>
              <a:rPr lang="cs-CZ" dirty="0" err="1"/>
              <a:t>an</a:t>
            </a:r>
            <a:r>
              <a:rPr lang="cs-CZ" dirty="0"/>
              <a:t> open </a:t>
            </a:r>
            <a:r>
              <a:rPr lang="cs-CZ" dirty="0" err="1"/>
              <a:t>ended</a:t>
            </a:r>
            <a:r>
              <a:rPr lang="cs-CZ" dirty="0"/>
              <a:t> </a:t>
            </a:r>
            <a:r>
              <a:rPr lang="cs-CZ" dirty="0" err="1"/>
              <a:t>item</a:t>
            </a:r>
            <a:r>
              <a:rPr lang="cs-CZ" dirty="0"/>
              <a:t> – </a:t>
            </a:r>
            <a:r>
              <a:rPr lang="cs-CZ" dirty="0" err="1"/>
              <a:t>we</a:t>
            </a:r>
            <a:r>
              <a:rPr lang="cs-CZ" dirty="0"/>
              <a:t> </a:t>
            </a:r>
            <a:r>
              <a:rPr lang="cs-CZ" dirty="0" err="1"/>
              <a:t>asked</a:t>
            </a:r>
            <a:r>
              <a:rPr lang="cs-CZ" dirty="0"/>
              <a:t> </a:t>
            </a:r>
            <a:r>
              <a:rPr lang="cs-CZ" dirty="0" err="1"/>
              <a:t>students</a:t>
            </a:r>
            <a:r>
              <a:rPr lang="cs-CZ" dirty="0"/>
              <a:t> to </a:t>
            </a:r>
            <a:r>
              <a:rPr lang="cs-CZ" dirty="0" err="1"/>
              <a:t>complete</a:t>
            </a:r>
            <a:r>
              <a:rPr lang="cs-CZ" dirty="0"/>
              <a:t> a sentence …“in my </a:t>
            </a:r>
            <a:r>
              <a:rPr lang="cs-CZ" dirty="0" err="1"/>
              <a:t>view</a:t>
            </a:r>
            <a:r>
              <a:rPr lang="cs-CZ" dirty="0"/>
              <a:t> </a:t>
            </a:r>
            <a:r>
              <a:rPr lang="cs-CZ" dirty="0" err="1"/>
              <a:t>teacher</a:t>
            </a:r>
            <a:r>
              <a:rPr lang="cs-CZ" dirty="0"/>
              <a:t> charisma </a:t>
            </a:r>
            <a:r>
              <a:rPr lang="cs-CZ" dirty="0" err="1"/>
              <a:t>means</a:t>
            </a:r>
            <a:r>
              <a:rPr lang="cs-CZ" dirty="0"/>
              <a:t>…“</a:t>
            </a:r>
          </a:p>
          <a:p>
            <a:r>
              <a:rPr lang="cs-CZ" dirty="0" err="1"/>
              <a:t>We</a:t>
            </a:r>
            <a:r>
              <a:rPr lang="cs-CZ" dirty="0"/>
              <a:t> </a:t>
            </a:r>
            <a:r>
              <a:rPr lang="cs-CZ" dirty="0" err="1"/>
              <a:t>intended</a:t>
            </a:r>
            <a:r>
              <a:rPr lang="cs-CZ" dirty="0"/>
              <a:t> to </a:t>
            </a:r>
            <a:r>
              <a:rPr lang="cs-CZ" dirty="0" err="1"/>
              <a:t>get</a:t>
            </a:r>
            <a:r>
              <a:rPr lang="cs-CZ" dirty="0"/>
              <a:t> </a:t>
            </a:r>
            <a:r>
              <a:rPr lang="cs-CZ" dirty="0" err="1"/>
              <a:t>some</a:t>
            </a:r>
            <a:r>
              <a:rPr lang="cs-CZ" dirty="0"/>
              <a:t> more </a:t>
            </a:r>
            <a:r>
              <a:rPr lang="cs-CZ" dirty="0" err="1"/>
              <a:t>information</a:t>
            </a:r>
            <a:r>
              <a:rPr lang="cs-CZ" dirty="0"/>
              <a:t> </a:t>
            </a:r>
            <a:r>
              <a:rPr lang="cs-CZ" dirty="0" err="1"/>
              <a:t>about</a:t>
            </a:r>
            <a:r>
              <a:rPr lang="cs-CZ" dirty="0"/>
              <a:t> </a:t>
            </a:r>
            <a:r>
              <a:rPr lang="cs-CZ" dirty="0" err="1"/>
              <a:t>the</a:t>
            </a:r>
            <a:r>
              <a:rPr lang="cs-CZ" dirty="0"/>
              <a:t> student </a:t>
            </a:r>
            <a:r>
              <a:rPr lang="cs-CZ" dirty="0" err="1"/>
              <a:t>understanding</a:t>
            </a:r>
            <a:r>
              <a:rPr lang="cs-CZ" dirty="0"/>
              <a:t> </a:t>
            </a:r>
            <a:r>
              <a:rPr lang="cs-CZ" dirty="0" err="1"/>
              <a:t>of</a:t>
            </a:r>
            <a:r>
              <a:rPr lang="cs-CZ" dirty="0"/>
              <a:t> </a:t>
            </a:r>
            <a:r>
              <a:rPr lang="cs-CZ" dirty="0" err="1"/>
              <a:t>the</a:t>
            </a:r>
            <a:r>
              <a:rPr lang="cs-CZ" dirty="0"/>
              <a:t> </a:t>
            </a:r>
            <a:r>
              <a:rPr lang="cs-CZ" dirty="0" err="1"/>
              <a:t>concept</a:t>
            </a:r>
            <a:r>
              <a:rPr lang="cs-CZ" dirty="0"/>
              <a:t> (</a:t>
            </a:r>
            <a:r>
              <a:rPr lang="cs-CZ" dirty="0" err="1"/>
              <a:t>deeper</a:t>
            </a:r>
            <a:r>
              <a:rPr lang="cs-CZ" dirty="0"/>
              <a:t> </a:t>
            </a:r>
            <a:r>
              <a:rPr lang="cs-CZ" dirty="0" err="1"/>
              <a:t>understanding</a:t>
            </a:r>
            <a:r>
              <a:rPr lang="cs-CZ" dirty="0"/>
              <a:t> </a:t>
            </a:r>
            <a:r>
              <a:rPr lang="cs-CZ" dirty="0" err="1"/>
              <a:t>of</a:t>
            </a:r>
            <a:r>
              <a:rPr lang="cs-CZ" dirty="0"/>
              <a:t> </a:t>
            </a:r>
            <a:r>
              <a:rPr lang="cs-CZ" dirty="0" err="1"/>
              <a:t>the</a:t>
            </a:r>
            <a:r>
              <a:rPr lang="cs-CZ" dirty="0"/>
              <a:t> </a:t>
            </a:r>
            <a:r>
              <a:rPr lang="cs-CZ" dirty="0" err="1"/>
              <a:t>connotations</a:t>
            </a:r>
            <a:r>
              <a:rPr lang="cs-CZ" dirty="0"/>
              <a:t>).</a:t>
            </a:r>
          </a:p>
        </p:txBody>
      </p:sp>
    </p:spTree>
    <p:extLst>
      <p:ext uri="{BB962C8B-B14F-4D97-AF65-F5344CB8AC3E}">
        <p14:creationId xmlns:p14="http://schemas.microsoft.com/office/powerpoint/2010/main" val="3396084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cs-CZ" b="1" dirty="0" err="1"/>
              <a:t>Results</a:t>
            </a:r>
            <a:endParaRPr lang="cs-CZ" b="1"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347582438"/>
              </p:ext>
            </p:extLst>
          </p:nvPr>
        </p:nvGraphicFramePr>
        <p:xfrm>
          <a:off x="755576" y="1556792"/>
          <a:ext cx="6768753" cy="5683511"/>
        </p:xfrm>
        <a:graphic>
          <a:graphicData uri="http://schemas.openxmlformats.org/drawingml/2006/table">
            <a:tbl>
              <a:tblPr firstRow="1" firstCol="1" bandRow="1">
                <a:tableStyleId>{5C22544A-7EE6-4342-B048-85BDC9FD1C3A}</a:tableStyleId>
              </a:tblPr>
              <a:tblGrid>
                <a:gridCol w="2666318">
                  <a:extLst>
                    <a:ext uri="{9D8B030D-6E8A-4147-A177-3AD203B41FA5}">
                      <a16:colId xmlns:a16="http://schemas.microsoft.com/office/drawing/2014/main" val="20000"/>
                    </a:ext>
                  </a:extLst>
                </a:gridCol>
                <a:gridCol w="1511384">
                  <a:extLst>
                    <a:ext uri="{9D8B030D-6E8A-4147-A177-3AD203B41FA5}">
                      <a16:colId xmlns:a16="http://schemas.microsoft.com/office/drawing/2014/main" val="20001"/>
                    </a:ext>
                  </a:extLst>
                </a:gridCol>
                <a:gridCol w="1511384">
                  <a:extLst>
                    <a:ext uri="{9D8B030D-6E8A-4147-A177-3AD203B41FA5}">
                      <a16:colId xmlns:a16="http://schemas.microsoft.com/office/drawing/2014/main" val="20002"/>
                    </a:ext>
                  </a:extLst>
                </a:gridCol>
                <a:gridCol w="1079667">
                  <a:extLst>
                    <a:ext uri="{9D8B030D-6E8A-4147-A177-3AD203B41FA5}">
                      <a16:colId xmlns:a16="http://schemas.microsoft.com/office/drawing/2014/main" val="20003"/>
                    </a:ext>
                  </a:extLst>
                </a:gridCol>
              </a:tblGrid>
              <a:tr h="647372">
                <a:tc>
                  <a:txBody>
                    <a:bodyPr/>
                    <a:lstStyle/>
                    <a:p>
                      <a:pPr>
                        <a:lnSpc>
                          <a:spcPct val="115000"/>
                        </a:lnSpc>
                        <a:spcAft>
                          <a:spcPts val="1000"/>
                        </a:spcAft>
                      </a:pPr>
                      <a:r>
                        <a:rPr lang="cs-CZ" sz="1100">
                          <a:effectLst/>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endParaRPr lang="cs-CZ" sz="2000" dirty="0">
                        <a:solidFill>
                          <a:schemeClr val="tx1"/>
                        </a:solidFill>
                        <a:effectLst/>
                      </a:endParaRPr>
                    </a:p>
                    <a:p>
                      <a:pPr>
                        <a:lnSpc>
                          <a:spcPct val="115000"/>
                        </a:lnSpc>
                        <a:spcAft>
                          <a:spcPts val="1000"/>
                        </a:spcAft>
                      </a:pPr>
                      <a:r>
                        <a:rPr lang="cs-CZ" sz="2000" dirty="0" err="1">
                          <a:solidFill>
                            <a:schemeClr val="tx1"/>
                          </a:solidFill>
                          <a:effectLst/>
                        </a:rPr>
                        <a:t>Cronbach</a:t>
                      </a:r>
                      <a:r>
                        <a:rPr lang="cs-CZ" sz="2000" dirty="0">
                          <a:solidFill>
                            <a:schemeClr val="tx1"/>
                          </a:solidFill>
                          <a:effectLst/>
                        </a:rPr>
                        <a:t> α</a:t>
                      </a:r>
                      <a:endParaRPr lang="cs-CZ"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endParaRPr lang="cs-CZ" sz="2000" dirty="0">
                        <a:solidFill>
                          <a:schemeClr val="tx1"/>
                        </a:solidFill>
                        <a:effectLst/>
                      </a:endParaRPr>
                    </a:p>
                    <a:p>
                      <a:pPr>
                        <a:lnSpc>
                          <a:spcPct val="115000"/>
                        </a:lnSpc>
                        <a:spcAft>
                          <a:spcPts val="1000"/>
                        </a:spcAft>
                      </a:pPr>
                      <a:r>
                        <a:rPr lang="cs-CZ" sz="2000" dirty="0">
                          <a:solidFill>
                            <a:schemeClr val="tx1"/>
                          </a:solidFill>
                          <a:effectLst/>
                        </a:rPr>
                        <a:t>     </a:t>
                      </a:r>
                      <a:r>
                        <a:rPr lang="cs-CZ" sz="2000" dirty="0" err="1">
                          <a:solidFill>
                            <a:schemeClr val="tx1"/>
                          </a:solidFill>
                          <a:effectLst/>
                        </a:rPr>
                        <a:t>Mean</a:t>
                      </a:r>
                      <a:endParaRPr lang="cs-CZ"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endParaRPr lang="cs-CZ" sz="2000" dirty="0">
                        <a:solidFill>
                          <a:schemeClr val="tx1"/>
                        </a:solidFill>
                        <a:effectLst/>
                      </a:endParaRPr>
                    </a:p>
                    <a:p>
                      <a:pPr>
                        <a:lnSpc>
                          <a:spcPct val="115000"/>
                        </a:lnSpc>
                        <a:spcAft>
                          <a:spcPts val="1000"/>
                        </a:spcAft>
                      </a:pPr>
                      <a:r>
                        <a:rPr lang="cs-CZ" sz="2000" dirty="0">
                          <a:solidFill>
                            <a:schemeClr val="tx1"/>
                          </a:solidFill>
                          <a:effectLst/>
                        </a:rPr>
                        <a:t>    SD</a:t>
                      </a:r>
                      <a:endParaRPr lang="cs-CZ"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13911">
                <a:tc>
                  <a:txBody>
                    <a:bodyPr/>
                    <a:lstStyle/>
                    <a:p>
                      <a:pPr algn="ctr">
                        <a:lnSpc>
                          <a:spcPct val="115000"/>
                        </a:lnSpc>
                        <a:spcAft>
                          <a:spcPts val="1000"/>
                        </a:spcAft>
                      </a:pPr>
                      <a:endParaRPr lang="cs-CZ" sz="1600" dirty="0">
                        <a:solidFill>
                          <a:schemeClr val="tx1"/>
                        </a:solidFill>
                        <a:effectLst/>
                      </a:endParaRPr>
                    </a:p>
                    <a:p>
                      <a:pPr algn="ctr">
                        <a:lnSpc>
                          <a:spcPct val="115000"/>
                        </a:lnSpc>
                        <a:spcAft>
                          <a:spcPts val="1000"/>
                        </a:spcAft>
                      </a:pPr>
                      <a:r>
                        <a:rPr lang="cs-CZ" sz="2400" dirty="0" err="1">
                          <a:solidFill>
                            <a:schemeClr val="tx1"/>
                          </a:solidFill>
                          <a:effectLst/>
                        </a:rPr>
                        <a:t>Character</a:t>
                      </a:r>
                      <a:r>
                        <a:rPr lang="cs-CZ" sz="2400" dirty="0">
                          <a:solidFill>
                            <a:schemeClr val="tx1"/>
                          </a:solidFill>
                          <a:effectLst/>
                        </a:rPr>
                        <a:t> </a:t>
                      </a:r>
                      <a:r>
                        <a:rPr lang="cs-CZ" sz="2400" dirty="0" err="1">
                          <a:solidFill>
                            <a:schemeClr val="tx1"/>
                          </a:solidFill>
                          <a:effectLst/>
                        </a:rPr>
                        <a:t>traits</a:t>
                      </a:r>
                      <a:endParaRPr lang="cs-CZ" sz="2400" dirty="0">
                        <a:solidFill>
                          <a:schemeClr val="tx1"/>
                        </a:solidFill>
                        <a:effectLst/>
                      </a:endParaRPr>
                    </a:p>
                    <a:p>
                      <a:pPr>
                        <a:lnSpc>
                          <a:spcPct val="115000"/>
                        </a:lnSpc>
                        <a:spcAft>
                          <a:spcPts val="1000"/>
                        </a:spcAft>
                      </a:pP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endParaRPr lang="cs-CZ" sz="1600" b="1" dirty="0">
                        <a:effectLst/>
                      </a:endParaRPr>
                    </a:p>
                    <a:p>
                      <a:pPr>
                        <a:lnSpc>
                          <a:spcPct val="115000"/>
                        </a:lnSpc>
                        <a:spcAft>
                          <a:spcPts val="1000"/>
                        </a:spcAft>
                      </a:pPr>
                      <a:r>
                        <a:rPr lang="cs-CZ" sz="1600" b="1" dirty="0">
                          <a:effectLst/>
                        </a:rPr>
                        <a:t>.854          .828</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endParaRPr lang="cs-CZ" sz="1600" b="1" dirty="0">
                        <a:effectLst/>
                      </a:endParaRPr>
                    </a:p>
                    <a:p>
                      <a:pPr>
                        <a:lnSpc>
                          <a:spcPct val="115000"/>
                        </a:lnSpc>
                        <a:spcAft>
                          <a:spcPts val="1000"/>
                        </a:spcAft>
                      </a:pPr>
                      <a:r>
                        <a:rPr lang="cs-CZ" sz="1600" b="1" dirty="0">
                          <a:effectLst/>
                        </a:rPr>
                        <a:t>3.37          3.56</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endParaRPr lang="cs-CZ" sz="1600" b="1" dirty="0">
                        <a:effectLst/>
                      </a:endParaRPr>
                    </a:p>
                    <a:p>
                      <a:pPr>
                        <a:lnSpc>
                          <a:spcPct val="115000"/>
                        </a:lnSpc>
                        <a:spcAft>
                          <a:spcPts val="1000"/>
                        </a:spcAft>
                      </a:pPr>
                      <a:r>
                        <a:rPr lang="cs-CZ" sz="1600" b="1" dirty="0">
                          <a:effectLst/>
                        </a:rPr>
                        <a:t>.738    .724</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13911">
                <a:tc>
                  <a:txBody>
                    <a:bodyPr/>
                    <a:lstStyle/>
                    <a:p>
                      <a:pPr algn="ctr">
                        <a:lnSpc>
                          <a:spcPct val="115000"/>
                        </a:lnSpc>
                        <a:spcAft>
                          <a:spcPts val="1000"/>
                        </a:spcAft>
                      </a:pPr>
                      <a:endParaRPr lang="cs-CZ" sz="1600" dirty="0">
                        <a:solidFill>
                          <a:schemeClr val="tx1"/>
                        </a:solidFill>
                        <a:effectLst/>
                      </a:endParaRPr>
                    </a:p>
                    <a:p>
                      <a:pPr algn="ctr">
                        <a:lnSpc>
                          <a:spcPct val="115000"/>
                        </a:lnSpc>
                        <a:spcAft>
                          <a:spcPts val="1000"/>
                        </a:spcAft>
                      </a:pPr>
                      <a:r>
                        <a:rPr lang="cs-CZ" sz="2400" dirty="0" err="1">
                          <a:solidFill>
                            <a:schemeClr val="tx1"/>
                          </a:solidFill>
                          <a:effectLst/>
                        </a:rPr>
                        <a:t>Knowledge</a:t>
                      </a:r>
                      <a:endParaRPr lang="cs-CZ" sz="2400" dirty="0">
                        <a:solidFill>
                          <a:schemeClr val="tx1"/>
                        </a:solidFill>
                        <a:effectLst/>
                      </a:endParaRPr>
                    </a:p>
                    <a:p>
                      <a:pPr>
                        <a:lnSpc>
                          <a:spcPct val="115000"/>
                        </a:lnSpc>
                        <a:spcAft>
                          <a:spcPts val="1000"/>
                        </a:spcAft>
                      </a:pPr>
                      <a:endParaRPr lang="cs-CZ"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endParaRPr lang="cs-CZ" sz="1600" b="1" dirty="0">
                        <a:effectLst/>
                      </a:endParaRPr>
                    </a:p>
                    <a:p>
                      <a:pPr>
                        <a:lnSpc>
                          <a:spcPct val="115000"/>
                        </a:lnSpc>
                        <a:spcAft>
                          <a:spcPts val="1000"/>
                        </a:spcAft>
                      </a:pPr>
                      <a:r>
                        <a:rPr lang="cs-CZ" sz="1600" b="1" dirty="0">
                          <a:effectLst/>
                        </a:rPr>
                        <a:t>.893          .844</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endParaRPr lang="cs-CZ" sz="1600" b="1" dirty="0">
                        <a:effectLst/>
                      </a:endParaRPr>
                    </a:p>
                    <a:p>
                      <a:pPr>
                        <a:lnSpc>
                          <a:spcPct val="115000"/>
                        </a:lnSpc>
                        <a:spcAft>
                          <a:spcPts val="1000"/>
                        </a:spcAft>
                      </a:pPr>
                      <a:r>
                        <a:rPr lang="cs-CZ" sz="1600" b="1" dirty="0">
                          <a:effectLst/>
                        </a:rPr>
                        <a:t>3.46          3.88</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endParaRPr lang="cs-CZ" sz="1600" b="1" dirty="0">
                        <a:effectLst/>
                      </a:endParaRPr>
                    </a:p>
                    <a:p>
                      <a:pPr>
                        <a:lnSpc>
                          <a:spcPct val="115000"/>
                        </a:lnSpc>
                        <a:spcAft>
                          <a:spcPts val="1000"/>
                        </a:spcAft>
                      </a:pPr>
                      <a:r>
                        <a:rPr lang="cs-CZ" sz="1600" b="1" dirty="0">
                          <a:effectLst/>
                        </a:rPr>
                        <a:t>.794    .744</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13911">
                <a:tc>
                  <a:txBody>
                    <a:bodyPr/>
                    <a:lstStyle/>
                    <a:p>
                      <a:pPr algn="ctr">
                        <a:lnSpc>
                          <a:spcPct val="115000"/>
                        </a:lnSpc>
                        <a:spcAft>
                          <a:spcPts val="1000"/>
                        </a:spcAft>
                      </a:pPr>
                      <a:endParaRPr lang="cs-CZ" sz="1600" dirty="0">
                        <a:solidFill>
                          <a:schemeClr val="tx1"/>
                        </a:solidFill>
                        <a:effectLst/>
                      </a:endParaRPr>
                    </a:p>
                    <a:p>
                      <a:pPr algn="ctr">
                        <a:lnSpc>
                          <a:spcPct val="115000"/>
                        </a:lnSpc>
                        <a:spcAft>
                          <a:spcPts val="1000"/>
                        </a:spcAft>
                      </a:pPr>
                      <a:r>
                        <a:rPr lang="cs-CZ" sz="2400" dirty="0">
                          <a:solidFill>
                            <a:schemeClr val="tx1"/>
                          </a:solidFill>
                          <a:effectLst/>
                        </a:rPr>
                        <a:t>Humor</a:t>
                      </a:r>
                    </a:p>
                    <a:p>
                      <a:pPr algn="ctr">
                        <a:lnSpc>
                          <a:spcPct val="115000"/>
                        </a:lnSpc>
                        <a:spcAft>
                          <a:spcPts val="1000"/>
                        </a:spcAft>
                      </a:pPr>
                      <a:endParaRPr lang="cs-CZ"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endParaRPr lang="cs-CZ" sz="1600" b="1" dirty="0">
                        <a:effectLst/>
                      </a:endParaRPr>
                    </a:p>
                    <a:p>
                      <a:pPr>
                        <a:lnSpc>
                          <a:spcPct val="115000"/>
                        </a:lnSpc>
                        <a:spcAft>
                          <a:spcPts val="1000"/>
                        </a:spcAft>
                      </a:pPr>
                      <a:r>
                        <a:rPr lang="cs-CZ" sz="1600" b="1" dirty="0">
                          <a:effectLst/>
                        </a:rPr>
                        <a:t>.870          .876</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endParaRPr lang="cs-CZ" sz="1600" b="1" dirty="0">
                        <a:effectLst/>
                      </a:endParaRPr>
                    </a:p>
                    <a:p>
                      <a:pPr>
                        <a:lnSpc>
                          <a:spcPct val="115000"/>
                        </a:lnSpc>
                        <a:spcAft>
                          <a:spcPts val="1000"/>
                        </a:spcAft>
                      </a:pPr>
                      <a:r>
                        <a:rPr lang="cs-CZ" sz="1600" b="1" dirty="0">
                          <a:effectLst/>
                        </a:rPr>
                        <a:t>2.80           2.88</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endParaRPr lang="cs-CZ" sz="1600" b="1" dirty="0">
                        <a:effectLst/>
                      </a:endParaRPr>
                    </a:p>
                    <a:p>
                      <a:pPr>
                        <a:lnSpc>
                          <a:spcPct val="115000"/>
                        </a:lnSpc>
                        <a:spcAft>
                          <a:spcPts val="1000"/>
                        </a:spcAft>
                      </a:pPr>
                      <a:r>
                        <a:rPr lang="cs-CZ" sz="1600" b="1" dirty="0">
                          <a:effectLst/>
                        </a:rPr>
                        <a:t>.729    .723</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1219207">
                <a:tc>
                  <a:txBody>
                    <a:bodyPr/>
                    <a:lstStyle/>
                    <a:p>
                      <a:pPr algn="ctr">
                        <a:lnSpc>
                          <a:spcPct val="115000"/>
                        </a:lnSpc>
                        <a:spcAft>
                          <a:spcPts val="1000"/>
                        </a:spcAft>
                      </a:pPr>
                      <a:endParaRPr lang="cs-CZ" sz="2000" dirty="0">
                        <a:solidFill>
                          <a:schemeClr val="tx1"/>
                        </a:solidFill>
                        <a:effectLst/>
                      </a:endParaRPr>
                    </a:p>
                    <a:p>
                      <a:pPr algn="ctr">
                        <a:lnSpc>
                          <a:spcPct val="115000"/>
                        </a:lnSpc>
                        <a:spcAft>
                          <a:spcPts val="1000"/>
                        </a:spcAft>
                      </a:pPr>
                      <a:r>
                        <a:rPr lang="cs-CZ" sz="2000" dirty="0" err="1">
                          <a:solidFill>
                            <a:schemeClr val="tx1"/>
                          </a:solidFill>
                          <a:effectLst/>
                        </a:rPr>
                        <a:t>Teaching</a:t>
                      </a:r>
                      <a:r>
                        <a:rPr lang="cs-CZ" sz="2000" dirty="0">
                          <a:solidFill>
                            <a:schemeClr val="tx1"/>
                          </a:solidFill>
                          <a:effectLst/>
                        </a:rPr>
                        <a:t> </a:t>
                      </a:r>
                      <a:r>
                        <a:rPr lang="cs-CZ" sz="2000" dirty="0" err="1">
                          <a:solidFill>
                            <a:schemeClr val="tx1"/>
                          </a:solidFill>
                          <a:effectLst/>
                        </a:rPr>
                        <a:t>techniques</a:t>
                      </a:r>
                      <a:endParaRPr lang="cs-CZ"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endParaRPr lang="cs-CZ" sz="1600" b="1" dirty="0">
                        <a:effectLst/>
                      </a:endParaRPr>
                    </a:p>
                    <a:p>
                      <a:pPr>
                        <a:lnSpc>
                          <a:spcPct val="115000"/>
                        </a:lnSpc>
                        <a:spcAft>
                          <a:spcPts val="1000"/>
                        </a:spcAft>
                      </a:pPr>
                      <a:r>
                        <a:rPr lang="cs-CZ" sz="1600" b="1" dirty="0">
                          <a:effectLst/>
                        </a:rPr>
                        <a:t>.839          .822</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endParaRPr lang="cs-CZ" sz="1600" b="1" dirty="0">
                        <a:effectLst/>
                      </a:endParaRPr>
                    </a:p>
                    <a:p>
                      <a:pPr>
                        <a:lnSpc>
                          <a:spcPct val="115000"/>
                        </a:lnSpc>
                        <a:spcAft>
                          <a:spcPts val="1000"/>
                        </a:spcAft>
                      </a:pPr>
                      <a:r>
                        <a:rPr lang="cs-CZ" sz="1600" b="1" dirty="0">
                          <a:effectLst/>
                        </a:rPr>
                        <a:t>2.64</a:t>
                      </a:r>
                      <a:r>
                        <a:rPr lang="cs-CZ" sz="1600" b="1" baseline="0" dirty="0">
                          <a:effectLst/>
                        </a:rPr>
                        <a:t>           2.58</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endParaRPr lang="cs-CZ" sz="1600" b="1" dirty="0">
                        <a:effectLst/>
                      </a:endParaRPr>
                    </a:p>
                    <a:p>
                      <a:pPr>
                        <a:lnSpc>
                          <a:spcPct val="115000"/>
                        </a:lnSpc>
                        <a:spcAft>
                          <a:spcPts val="1000"/>
                        </a:spcAft>
                      </a:pPr>
                      <a:r>
                        <a:rPr lang="cs-CZ" sz="1600" b="1" dirty="0">
                          <a:effectLst/>
                        </a:rPr>
                        <a:t>.929    .838</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56479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cs-CZ" b="1" dirty="0" err="1"/>
              <a:t>Additional</a:t>
            </a:r>
            <a:r>
              <a:rPr lang="cs-CZ" b="1" dirty="0"/>
              <a:t> </a:t>
            </a:r>
            <a:r>
              <a:rPr lang="cs-CZ" b="1" dirty="0" err="1"/>
              <a:t>Item</a:t>
            </a:r>
            <a:endParaRPr lang="cs-CZ" b="1" dirty="0"/>
          </a:p>
        </p:txBody>
      </p:sp>
      <p:sp>
        <p:nvSpPr>
          <p:cNvPr id="3" name="Zástupný symbol pro obsah 2"/>
          <p:cNvSpPr>
            <a:spLocks noGrp="1"/>
          </p:cNvSpPr>
          <p:nvPr>
            <p:ph idx="1"/>
          </p:nvPr>
        </p:nvSpPr>
        <p:spPr/>
        <p:txBody>
          <a:bodyPr/>
          <a:lstStyle/>
          <a:p>
            <a:r>
              <a:rPr lang="cs-CZ" dirty="0"/>
              <a:t>…“in my </a:t>
            </a:r>
            <a:r>
              <a:rPr lang="cs-CZ" dirty="0" err="1"/>
              <a:t>view</a:t>
            </a:r>
            <a:r>
              <a:rPr lang="cs-CZ" dirty="0"/>
              <a:t>, </a:t>
            </a:r>
            <a:r>
              <a:rPr lang="cs-CZ" dirty="0" err="1"/>
              <a:t>teacher</a:t>
            </a:r>
            <a:r>
              <a:rPr lang="cs-CZ" dirty="0"/>
              <a:t> charisma </a:t>
            </a:r>
            <a:r>
              <a:rPr lang="cs-CZ" dirty="0" err="1"/>
              <a:t>means</a:t>
            </a:r>
            <a:r>
              <a:rPr lang="cs-CZ" dirty="0"/>
              <a:t>…“, </a:t>
            </a:r>
            <a:r>
              <a:rPr lang="cs-CZ" dirty="0" err="1"/>
              <a:t>only</a:t>
            </a:r>
            <a:r>
              <a:rPr lang="cs-CZ" dirty="0"/>
              <a:t> 60 </a:t>
            </a:r>
            <a:r>
              <a:rPr lang="cs-CZ" dirty="0" err="1"/>
              <a:t>respondents</a:t>
            </a:r>
            <a:r>
              <a:rPr lang="cs-CZ" dirty="0"/>
              <a:t> </a:t>
            </a:r>
            <a:r>
              <a:rPr lang="cs-CZ" dirty="0" err="1"/>
              <a:t>of</a:t>
            </a:r>
            <a:r>
              <a:rPr lang="cs-CZ" dirty="0"/>
              <a:t> 76 </a:t>
            </a:r>
            <a:r>
              <a:rPr lang="cs-CZ" dirty="0" err="1"/>
              <a:t>gave</a:t>
            </a:r>
            <a:r>
              <a:rPr lang="cs-CZ" dirty="0"/>
              <a:t> </a:t>
            </a:r>
            <a:r>
              <a:rPr lang="cs-CZ" dirty="0" err="1"/>
              <a:t>the</a:t>
            </a:r>
            <a:r>
              <a:rPr lang="cs-CZ" dirty="0"/>
              <a:t> </a:t>
            </a:r>
            <a:r>
              <a:rPr lang="cs-CZ" dirty="0" err="1"/>
              <a:t>answer</a:t>
            </a:r>
            <a:r>
              <a:rPr lang="cs-CZ" dirty="0"/>
              <a:t>.</a:t>
            </a:r>
          </a:p>
          <a:p>
            <a:endParaRPr lang="cs-CZ" dirty="0"/>
          </a:p>
          <a:p>
            <a:r>
              <a:rPr lang="cs-CZ" dirty="0" err="1"/>
              <a:t>Charismatic</a:t>
            </a:r>
            <a:r>
              <a:rPr lang="cs-CZ" dirty="0"/>
              <a:t> </a:t>
            </a:r>
            <a:r>
              <a:rPr lang="cs-CZ" dirty="0" err="1"/>
              <a:t>teacher</a:t>
            </a:r>
            <a:r>
              <a:rPr lang="cs-CZ" dirty="0"/>
              <a:t> </a:t>
            </a:r>
            <a:r>
              <a:rPr lang="cs-CZ" dirty="0" err="1"/>
              <a:t>was</a:t>
            </a:r>
            <a:r>
              <a:rPr lang="cs-CZ" dirty="0"/>
              <a:t> </a:t>
            </a:r>
            <a:r>
              <a:rPr lang="cs-CZ" dirty="0" err="1"/>
              <a:t>mostly</a:t>
            </a:r>
            <a:r>
              <a:rPr lang="cs-CZ" dirty="0"/>
              <a:t> </a:t>
            </a:r>
            <a:r>
              <a:rPr lang="cs-CZ" dirty="0" err="1"/>
              <a:t>described</a:t>
            </a:r>
            <a:r>
              <a:rPr lang="cs-CZ" dirty="0"/>
              <a:t> by </a:t>
            </a:r>
            <a:r>
              <a:rPr lang="cs-CZ" dirty="0" err="1"/>
              <a:t>the</a:t>
            </a:r>
            <a:r>
              <a:rPr lang="cs-CZ" dirty="0"/>
              <a:t> </a:t>
            </a:r>
            <a:r>
              <a:rPr lang="cs-CZ" dirty="0" err="1"/>
              <a:t>terms</a:t>
            </a:r>
            <a:r>
              <a:rPr lang="cs-CZ" dirty="0"/>
              <a:t> „</a:t>
            </a:r>
            <a:r>
              <a:rPr lang="cs-CZ" dirty="0" err="1"/>
              <a:t>someone</a:t>
            </a:r>
            <a:r>
              <a:rPr lang="cs-CZ" dirty="0"/>
              <a:t> </a:t>
            </a:r>
            <a:r>
              <a:rPr lang="cs-CZ" dirty="0" err="1"/>
              <a:t>who</a:t>
            </a:r>
            <a:r>
              <a:rPr lang="cs-CZ" dirty="0"/>
              <a:t> </a:t>
            </a:r>
            <a:r>
              <a:rPr lang="cs-CZ" dirty="0" err="1"/>
              <a:t>is</a:t>
            </a:r>
            <a:r>
              <a:rPr lang="cs-CZ" dirty="0"/>
              <a:t> </a:t>
            </a:r>
            <a:r>
              <a:rPr lang="cs-CZ" dirty="0" err="1"/>
              <a:t>better</a:t>
            </a:r>
            <a:r>
              <a:rPr lang="cs-CZ" dirty="0"/>
              <a:t> </a:t>
            </a:r>
            <a:r>
              <a:rPr lang="cs-CZ" dirty="0" err="1"/>
              <a:t>than</a:t>
            </a:r>
            <a:r>
              <a:rPr lang="cs-CZ" dirty="0"/>
              <a:t> </a:t>
            </a:r>
            <a:r>
              <a:rPr lang="cs-CZ" dirty="0" err="1"/>
              <a:t>an</a:t>
            </a:r>
            <a:r>
              <a:rPr lang="cs-CZ" dirty="0"/>
              <a:t> </a:t>
            </a:r>
            <a:r>
              <a:rPr lang="cs-CZ" dirty="0" err="1"/>
              <a:t>average</a:t>
            </a:r>
            <a:r>
              <a:rPr lang="cs-CZ" dirty="0"/>
              <a:t> </a:t>
            </a:r>
            <a:r>
              <a:rPr lang="cs-CZ" dirty="0" err="1"/>
              <a:t>teacher</a:t>
            </a:r>
            <a:r>
              <a:rPr lang="cs-CZ" dirty="0"/>
              <a:t>, </a:t>
            </a:r>
            <a:r>
              <a:rPr lang="cs-CZ" dirty="0" err="1"/>
              <a:t>someone</a:t>
            </a:r>
            <a:r>
              <a:rPr lang="cs-CZ" dirty="0"/>
              <a:t> </a:t>
            </a:r>
            <a:r>
              <a:rPr lang="cs-CZ" dirty="0" err="1"/>
              <a:t>who</a:t>
            </a:r>
            <a:r>
              <a:rPr lang="cs-CZ" dirty="0"/>
              <a:t> </a:t>
            </a:r>
            <a:r>
              <a:rPr lang="cs-CZ" dirty="0" err="1"/>
              <a:t>is</a:t>
            </a:r>
            <a:r>
              <a:rPr lang="cs-CZ" dirty="0"/>
              <a:t> </a:t>
            </a:r>
            <a:r>
              <a:rPr lang="cs-CZ" dirty="0" err="1"/>
              <a:t>able</a:t>
            </a:r>
            <a:r>
              <a:rPr lang="cs-CZ" dirty="0"/>
              <a:t> to </a:t>
            </a:r>
            <a:r>
              <a:rPr lang="cs-CZ" dirty="0" err="1"/>
              <a:t>give</a:t>
            </a:r>
            <a:r>
              <a:rPr lang="cs-CZ" dirty="0"/>
              <a:t> </a:t>
            </a:r>
            <a:r>
              <a:rPr lang="cs-CZ" dirty="0" err="1"/>
              <a:t>good</a:t>
            </a:r>
            <a:r>
              <a:rPr lang="cs-CZ" dirty="0"/>
              <a:t> </a:t>
            </a:r>
            <a:r>
              <a:rPr lang="cs-CZ" dirty="0" err="1"/>
              <a:t>presentations</a:t>
            </a:r>
            <a:r>
              <a:rPr lang="cs-CZ" dirty="0"/>
              <a:t>, </a:t>
            </a:r>
            <a:r>
              <a:rPr lang="cs-CZ" dirty="0" err="1"/>
              <a:t>someone</a:t>
            </a:r>
            <a:r>
              <a:rPr lang="cs-CZ" dirty="0"/>
              <a:t> </a:t>
            </a:r>
            <a:r>
              <a:rPr lang="cs-CZ" dirty="0" err="1"/>
              <a:t>attractive</a:t>
            </a:r>
            <a:r>
              <a:rPr lang="cs-CZ" dirty="0"/>
              <a:t>, </a:t>
            </a:r>
            <a:r>
              <a:rPr lang="cs-CZ" dirty="0" err="1"/>
              <a:t>someone</a:t>
            </a:r>
            <a:r>
              <a:rPr lang="cs-CZ" dirty="0"/>
              <a:t> </a:t>
            </a:r>
            <a:r>
              <a:rPr lang="cs-CZ" dirty="0" err="1"/>
              <a:t>who</a:t>
            </a:r>
            <a:r>
              <a:rPr lang="cs-CZ" dirty="0"/>
              <a:t> </a:t>
            </a:r>
            <a:r>
              <a:rPr lang="cs-CZ" dirty="0" err="1"/>
              <a:t>knows</a:t>
            </a:r>
            <a:r>
              <a:rPr lang="cs-CZ" dirty="0"/>
              <a:t> more…“.</a:t>
            </a:r>
          </a:p>
        </p:txBody>
      </p:sp>
    </p:spTree>
    <p:extLst>
      <p:ext uri="{BB962C8B-B14F-4D97-AF65-F5344CB8AC3E}">
        <p14:creationId xmlns:p14="http://schemas.microsoft.com/office/powerpoint/2010/main" val="25099900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cs-CZ" b="1" dirty="0" err="1"/>
              <a:t>Discussion</a:t>
            </a:r>
            <a:endParaRPr lang="cs-CZ" b="1" dirty="0"/>
          </a:p>
        </p:txBody>
      </p:sp>
      <p:sp>
        <p:nvSpPr>
          <p:cNvPr id="3" name="Zástupný symbol pro obsah 2"/>
          <p:cNvSpPr>
            <a:spLocks noGrp="1"/>
          </p:cNvSpPr>
          <p:nvPr>
            <p:ph idx="1"/>
          </p:nvPr>
        </p:nvSpPr>
        <p:spPr/>
        <p:txBody>
          <a:bodyPr/>
          <a:lstStyle/>
          <a:p>
            <a:r>
              <a:rPr lang="cs-CZ" dirty="0"/>
              <a:t>In </a:t>
            </a:r>
            <a:r>
              <a:rPr lang="cs-CZ" dirty="0" err="1"/>
              <a:t>our</a:t>
            </a:r>
            <a:r>
              <a:rPr lang="cs-CZ" dirty="0"/>
              <a:t> </a:t>
            </a:r>
            <a:r>
              <a:rPr lang="cs-CZ" dirty="0" err="1"/>
              <a:t>view</a:t>
            </a:r>
            <a:r>
              <a:rPr lang="cs-CZ" dirty="0"/>
              <a:t> </a:t>
            </a:r>
            <a:r>
              <a:rPr lang="cs-CZ" dirty="0" err="1"/>
              <a:t>the</a:t>
            </a:r>
            <a:r>
              <a:rPr lang="cs-CZ" dirty="0"/>
              <a:t> </a:t>
            </a:r>
            <a:r>
              <a:rPr lang="cs-CZ" dirty="0" err="1"/>
              <a:t>subscale</a:t>
            </a:r>
            <a:r>
              <a:rPr lang="cs-CZ" dirty="0"/>
              <a:t> „humor“ </a:t>
            </a:r>
            <a:r>
              <a:rPr lang="cs-CZ" dirty="0" err="1"/>
              <a:t>is</a:t>
            </a:r>
            <a:r>
              <a:rPr lang="cs-CZ" dirty="0"/>
              <a:t> </a:t>
            </a:r>
            <a:r>
              <a:rPr lang="cs-CZ" dirty="0" err="1"/>
              <a:t>overated</a:t>
            </a:r>
            <a:r>
              <a:rPr lang="cs-CZ" dirty="0"/>
              <a:t> and </a:t>
            </a:r>
            <a:r>
              <a:rPr lang="cs-CZ" dirty="0" err="1"/>
              <a:t>the</a:t>
            </a:r>
            <a:r>
              <a:rPr lang="cs-CZ" dirty="0"/>
              <a:t> </a:t>
            </a:r>
            <a:r>
              <a:rPr lang="cs-CZ" dirty="0" err="1"/>
              <a:t>subscale</a:t>
            </a:r>
            <a:r>
              <a:rPr lang="cs-CZ" dirty="0"/>
              <a:t> „</a:t>
            </a:r>
            <a:r>
              <a:rPr lang="cs-CZ" dirty="0" err="1"/>
              <a:t>teaching</a:t>
            </a:r>
            <a:r>
              <a:rPr lang="cs-CZ" dirty="0"/>
              <a:t> </a:t>
            </a:r>
            <a:r>
              <a:rPr lang="cs-CZ" dirty="0" err="1"/>
              <a:t>methods</a:t>
            </a:r>
            <a:r>
              <a:rPr lang="cs-CZ" dirty="0"/>
              <a:t>“ </a:t>
            </a:r>
            <a:r>
              <a:rPr lang="cs-CZ" dirty="0" err="1"/>
              <a:t>is</a:t>
            </a:r>
            <a:r>
              <a:rPr lang="cs-CZ" dirty="0"/>
              <a:t> </a:t>
            </a:r>
            <a:r>
              <a:rPr lang="cs-CZ" dirty="0" err="1"/>
              <a:t>underestimated</a:t>
            </a:r>
            <a:r>
              <a:rPr lang="cs-CZ" dirty="0"/>
              <a:t>.</a:t>
            </a:r>
          </a:p>
          <a:p>
            <a:r>
              <a:rPr lang="cs-CZ" dirty="0" err="1"/>
              <a:t>The</a:t>
            </a:r>
            <a:r>
              <a:rPr lang="cs-CZ" dirty="0"/>
              <a:t> Czech </a:t>
            </a:r>
            <a:r>
              <a:rPr lang="cs-CZ" dirty="0" err="1"/>
              <a:t>version</a:t>
            </a:r>
            <a:r>
              <a:rPr lang="cs-CZ" dirty="0"/>
              <a:t> </a:t>
            </a:r>
            <a:r>
              <a:rPr lang="cs-CZ" dirty="0" err="1"/>
              <a:t>of</a:t>
            </a:r>
            <a:r>
              <a:rPr lang="cs-CZ" dirty="0"/>
              <a:t> </a:t>
            </a:r>
            <a:r>
              <a:rPr lang="cs-CZ" dirty="0" err="1"/>
              <a:t>the</a:t>
            </a:r>
            <a:r>
              <a:rPr lang="cs-CZ" dirty="0"/>
              <a:t> </a:t>
            </a:r>
            <a:r>
              <a:rPr lang="cs-CZ" dirty="0" err="1"/>
              <a:t>scale</a:t>
            </a:r>
            <a:r>
              <a:rPr lang="cs-CZ" dirty="0"/>
              <a:t> </a:t>
            </a:r>
            <a:r>
              <a:rPr lang="cs-CZ" dirty="0" err="1"/>
              <a:t>should</a:t>
            </a:r>
            <a:r>
              <a:rPr lang="cs-CZ" dirty="0"/>
              <a:t> </a:t>
            </a:r>
            <a:r>
              <a:rPr lang="cs-CZ" dirty="0" err="1"/>
              <a:t>be</a:t>
            </a:r>
            <a:r>
              <a:rPr lang="cs-CZ" dirty="0"/>
              <a:t> </a:t>
            </a:r>
            <a:r>
              <a:rPr lang="cs-CZ" dirty="0" err="1"/>
              <a:t>tested</a:t>
            </a:r>
            <a:r>
              <a:rPr lang="cs-CZ" dirty="0"/>
              <a:t> in </a:t>
            </a:r>
            <a:r>
              <a:rPr lang="cs-CZ" dirty="0" err="1"/>
              <a:t>another</a:t>
            </a:r>
            <a:r>
              <a:rPr lang="cs-CZ" dirty="0"/>
              <a:t> </a:t>
            </a:r>
            <a:r>
              <a:rPr lang="cs-CZ" dirty="0" err="1"/>
              <a:t>group</a:t>
            </a:r>
            <a:r>
              <a:rPr lang="cs-CZ" dirty="0"/>
              <a:t> </a:t>
            </a:r>
            <a:r>
              <a:rPr lang="cs-CZ" dirty="0" err="1"/>
              <a:t>of</a:t>
            </a:r>
            <a:r>
              <a:rPr lang="cs-CZ" dirty="0"/>
              <a:t> </a:t>
            </a:r>
            <a:r>
              <a:rPr lang="cs-CZ" dirty="0" err="1"/>
              <a:t>students</a:t>
            </a:r>
            <a:r>
              <a:rPr lang="cs-CZ" dirty="0"/>
              <a:t> (</a:t>
            </a:r>
            <a:r>
              <a:rPr lang="cs-CZ" dirty="0" err="1"/>
              <a:t>some</a:t>
            </a:r>
            <a:r>
              <a:rPr lang="cs-CZ" dirty="0"/>
              <a:t> </a:t>
            </a:r>
            <a:r>
              <a:rPr lang="cs-CZ" dirty="0" err="1"/>
              <a:t>other</a:t>
            </a:r>
            <a:r>
              <a:rPr lang="cs-CZ" dirty="0"/>
              <a:t> </a:t>
            </a:r>
            <a:r>
              <a:rPr lang="cs-CZ" dirty="0" err="1"/>
              <a:t>programme</a:t>
            </a:r>
            <a:r>
              <a:rPr lang="cs-CZ" dirty="0"/>
              <a:t>)</a:t>
            </a:r>
          </a:p>
        </p:txBody>
      </p:sp>
    </p:spTree>
    <p:extLst>
      <p:ext uri="{BB962C8B-B14F-4D97-AF65-F5344CB8AC3E}">
        <p14:creationId xmlns:p14="http://schemas.microsoft.com/office/powerpoint/2010/main" val="3942870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cs-CZ" dirty="0"/>
              <a:t>Charisma – </a:t>
            </a:r>
            <a:r>
              <a:rPr lang="cs-CZ" dirty="0" err="1"/>
              <a:t>definition</a:t>
            </a:r>
            <a:r>
              <a:rPr lang="cs-CZ" dirty="0"/>
              <a:t>?</a:t>
            </a:r>
          </a:p>
        </p:txBody>
      </p:sp>
      <p:sp>
        <p:nvSpPr>
          <p:cNvPr id="3" name="Zástupný symbol pro obsah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algn="just"/>
            <a:r>
              <a:rPr lang="cs-CZ" dirty="0" err="1">
                <a:effectLst/>
                <a:latin typeface="Calibri" pitchFamily="34" charset="0"/>
                <a:cs typeface="Calibri" pitchFamily="34" charset="0"/>
              </a:rPr>
              <a:t>The</a:t>
            </a:r>
            <a:r>
              <a:rPr lang="cs-CZ" dirty="0">
                <a:effectLst/>
                <a:latin typeface="Calibri" pitchFamily="34" charset="0"/>
                <a:cs typeface="Calibri" pitchFamily="34" charset="0"/>
              </a:rPr>
              <a:t> </a:t>
            </a:r>
            <a:r>
              <a:rPr lang="cs-CZ" dirty="0" err="1">
                <a:effectLst/>
                <a:latin typeface="Calibri" pitchFamily="34" charset="0"/>
                <a:cs typeface="Calibri" pitchFamily="34" charset="0"/>
              </a:rPr>
              <a:t>concept</a:t>
            </a:r>
            <a:r>
              <a:rPr lang="cs-CZ" dirty="0">
                <a:effectLst/>
                <a:latin typeface="Calibri" pitchFamily="34" charset="0"/>
                <a:cs typeface="Calibri" pitchFamily="34" charset="0"/>
              </a:rPr>
              <a:t> </a:t>
            </a:r>
            <a:r>
              <a:rPr lang="cs-CZ" dirty="0" err="1">
                <a:effectLst/>
                <a:latin typeface="Calibri" pitchFamily="34" charset="0"/>
                <a:cs typeface="Calibri" pitchFamily="34" charset="0"/>
              </a:rPr>
              <a:t>is</a:t>
            </a:r>
            <a:r>
              <a:rPr lang="cs-CZ" dirty="0">
                <a:effectLst/>
                <a:latin typeface="Calibri" pitchFamily="34" charset="0"/>
                <a:cs typeface="Calibri" pitchFamily="34" charset="0"/>
              </a:rPr>
              <a:t> </a:t>
            </a:r>
            <a:r>
              <a:rPr lang="cs-CZ" dirty="0" err="1">
                <a:effectLst/>
                <a:latin typeface="Calibri" pitchFamily="34" charset="0"/>
                <a:cs typeface="Calibri" pitchFamily="34" charset="0"/>
              </a:rPr>
              <a:t>known</a:t>
            </a:r>
            <a:r>
              <a:rPr lang="cs-CZ" dirty="0">
                <a:effectLst/>
                <a:latin typeface="Calibri" pitchFamily="34" charset="0"/>
                <a:cs typeface="Calibri" pitchFamily="34" charset="0"/>
              </a:rPr>
              <a:t>, but </a:t>
            </a:r>
            <a:r>
              <a:rPr lang="cs-CZ" dirty="0" err="1">
                <a:effectLst/>
                <a:latin typeface="Calibri" pitchFamily="34" charset="0"/>
                <a:cs typeface="Calibri" pitchFamily="34" charset="0"/>
              </a:rPr>
              <a:t>difficult</a:t>
            </a:r>
            <a:r>
              <a:rPr lang="cs-CZ" dirty="0">
                <a:effectLst/>
                <a:latin typeface="Calibri" pitchFamily="34" charset="0"/>
                <a:cs typeface="Calibri" pitchFamily="34" charset="0"/>
              </a:rPr>
              <a:t> to </a:t>
            </a:r>
            <a:r>
              <a:rPr lang="cs-CZ" dirty="0" err="1">
                <a:effectLst/>
                <a:latin typeface="Calibri" pitchFamily="34" charset="0"/>
                <a:cs typeface="Calibri" pitchFamily="34" charset="0"/>
              </a:rPr>
              <a:t>be</a:t>
            </a:r>
            <a:r>
              <a:rPr lang="cs-CZ" dirty="0">
                <a:effectLst/>
                <a:latin typeface="Calibri" pitchFamily="34" charset="0"/>
                <a:cs typeface="Calibri" pitchFamily="34" charset="0"/>
              </a:rPr>
              <a:t> </a:t>
            </a:r>
            <a:r>
              <a:rPr lang="cs-CZ" dirty="0" err="1">
                <a:effectLst/>
                <a:latin typeface="Calibri" pitchFamily="34" charset="0"/>
                <a:cs typeface="Calibri" pitchFamily="34" charset="0"/>
              </a:rPr>
              <a:t>defined</a:t>
            </a:r>
            <a:r>
              <a:rPr lang="cs-CZ" dirty="0">
                <a:effectLst/>
                <a:latin typeface="Calibri" pitchFamily="34" charset="0"/>
                <a:cs typeface="Calibri" pitchFamily="34" charset="0"/>
              </a:rPr>
              <a:t>. </a:t>
            </a:r>
          </a:p>
          <a:p>
            <a:pPr algn="just"/>
            <a:r>
              <a:rPr lang="cs-CZ" dirty="0" err="1">
                <a:effectLst/>
                <a:latin typeface="Calibri" pitchFamily="34" charset="0"/>
                <a:cs typeface="Calibri" pitchFamily="34" charset="0"/>
              </a:rPr>
              <a:t>Charismatic</a:t>
            </a:r>
            <a:r>
              <a:rPr lang="cs-CZ" dirty="0">
                <a:effectLst/>
                <a:latin typeface="Calibri" pitchFamily="34" charset="0"/>
                <a:cs typeface="Calibri" pitchFamily="34" charset="0"/>
              </a:rPr>
              <a:t> </a:t>
            </a:r>
            <a:r>
              <a:rPr lang="cs-CZ" dirty="0" err="1">
                <a:effectLst/>
                <a:latin typeface="Calibri" pitchFamily="34" charset="0"/>
                <a:cs typeface="Calibri" pitchFamily="34" charset="0"/>
              </a:rPr>
              <a:t>people</a:t>
            </a:r>
            <a:r>
              <a:rPr lang="cs-CZ" dirty="0">
                <a:effectLst/>
                <a:latin typeface="Calibri" pitchFamily="34" charset="0"/>
                <a:cs typeface="Calibri" pitchFamily="34" charset="0"/>
              </a:rPr>
              <a:t> are </a:t>
            </a:r>
            <a:r>
              <a:rPr lang="cs-CZ" dirty="0" err="1">
                <a:effectLst/>
                <a:latin typeface="Calibri" pitchFamily="34" charset="0"/>
                <a:cs typeface="Calibri" pitchFamily="34" charset="0"/>
              </a:rPr>
              <a:t>supposed</a:t>
            </a:r>
            <a:r>
              <a:rPr lang="cs-CZ" dirty="0">
                <a:effectLst/>
                <a:latin typeface="Calibri" pitchFamily="34" charset="0"/>
                <a:cs typeface="Calibri" pitchFamily="34" charset="0"/>
              </a:rPr>
              <a:t> to </a:t>
            </a:r>
            <a:r>
              <a:rPr lang="cs-CZ" dirty="0" err="1">
                <a:effectLst/>
                <a:latin typeface="Calibri" pitchFamily="34" charset="0"/>
                <a:cs typeface="Calibri" pitchFamily="34" charset="0"/>
              </a:rPr>
              <a:t>have</a:t>
            </a:r>
            <a:r>
              <a:rPr lang="cs-CZ" dirty="0">
                <a:effectLst/>
                <a:latin typeface="Calibri" pitchFamily="34" charset="0"/>
                <a:cs typeface="Calibri" pitchFamily="34" charset="0"/>
              </a:rPr>
              <a:t> </a:t>
            </a:r>
            <a:r>
              <a:rPr lang="en-US" dirty="0">
                <a:latin typeface="Calibri" pitchFamily="34" charset="0"/>
                <a:cs typeface="Calibri" pitchFamily="34" charset="0"/>
              </a:rPr>
              <a:t>a special power that makes them able to influence other people and attract their attention and admiration</a:t>
            </a:r>
            <a:r>
              <a:rPr lang="cs-CZ" dirty="0">
                <a:latin typeface="Calibri" pitchFamily="34" charset="0"/>
                <a:cs typeface="Calibri" pitchFamily="34" charset="0"/>
              </a:rPr>
              <a:t>.</a:t>
            </a:r>
          </a:p>
          <a:p>
            <a:pPr algn="just"/>
            <a:r>
              <a:rPr lang="cs-CZ" dirty="0" err="1">
                <a:latin typeface="Calibri" pitchFamily="34" charset="0"/>
                <a:cs typeface="Calibri" pitchFamily="34" charset="0"/>
              </a:rPr>
              <a:t>They</a:t>
            </a:r>
            <a:r>
              <a:rPr lang="cs-CZ" dirty="0">
                <a:latin typeface="Calibri" pitchFamily="34" charset="0"/>
                <a:cs typeface="Calibri" pitchFamily="34" charset="0"/>
              </a:rPr>
              <a:t> </a:t>
            </a:r>
            <a:r>
              <a:rPr lang="cs-CZ" dirty="0" err="1">
                <a:latin typeface="Calibri" pitchFamily="34" charset="0"/>
                <a:cs typeface="Calibri" pitchFamily="34" charset="0"/>
              </a:rPr>
              <a:t>need</a:t>
            </a:r>
            <a:r>
              <a:rPr lang="cs-CZ" dirty="0">
                <a:latin typeface="Calibri" pitchFamily="34" charset="0"/>
                <a:cs typeface="Calibri" pitchFamily="34" charset="0"/>
              </a:rPr>
              <a:t> not to </a:t>
            </a:r>
            <a:r>
              <a:rPr lang="cs-CZ" dirty="0" err="1">
                <a:latin typeface="Calibri" pitchFamily="34" charset="0"/>
                <a:cs typeface="Calibri" pitchFamily="34" charset="0"/>
              </a:rPr>
              <a:t>be</a:t>
            </a:r>
            <a:r>
              <a:rPr lang="cs-CZ" dirty="0">
                <a:latin typeface="Calibri" pitchFamily="34" charset="0"/>
                <a:cs typeface="Calibri" pitchFamily="34" charset="0"/>
              </a:rPr>
              <a:t> </a:t>
            </a:r>
            <a:r>
              <a:rPr lang="cs-CZ" dirty="0" err="1">
                <a:latin typeface="Calibri" pitchFamily="34" charset="0"/>
                <a:cs typeface="Calibri" pitchFamily="34" charset="0"/>
              </a:rPr>
              <a:t>physically</a:t>
            </a:r>
            <a:r>
              <a:rPr lang="cs-CZ" dirty="0">
                <a:latin typeface="Calibri" pitchFamily="34" charset="0"/>
                <a:cs typeface="Calibri" pitchFamily="34" charset="0"/>
              </a:rPr>
              <a:t> </a:t>
            </a:r>
            <a:r>
              <a:rPr lang="cs-CZ" dirty="0" err="1">
                <a:latin typeface="Calibri" pitchFamily="34" charset="0"/>
                <a:cs typeface="Calibri" pitchFamily="34" charset="0"/>
              </a:rPr>
              <a:t>attractive</a:t>
            </a:r>
            <a:r>
              <a:rPr lang="cs-CZ" dirty="0">
                <a:latin typeface="Calibri" pitchFamily="34" charset="0"/>
                <a:cs typeface="Calibri" pitchFamily="34" charset="0"/>
              </a:rPr>
              <a:t>, </a:t>
            </a:r>
            <a:r>
              <a:rPr lang="cs-CZ" dirty="0" err="1">
                <a:latin typeface="Calibri" pitchFamily="34" charset="0"/>
                <a:cs typeface="Calibri" pitchFamily="34" charset="0"/>
              </a:rPr>
              <a:t>they</a:t>
            </a:r>
            <a:r>
              <a:rPr lang="cs-CZ" dirty="0">
                <a:latin typeface="Calibri" pitchFamily="34" charset="0"/>
                <a:cs typeface="Calibri" pitchFamily="34" charset="0"/>
              </a:rPr>
              <a:t> </a:t>
            </a:r>
            <a:r>
              <a:rPr lang="cs-CZ" dirty="0" err="1">
                <a:latin typeface="Calibri" pitchFamily="34" charset="0"/>
                <a:cs typeface="Calibri" pitchFamily="34" charset="0"/>
              </a:rPr>
              <a:t>may</a:t>
            </a:r>
            <a:r>
              <a:rPr lang="cs-CZ" dirty="0">
                <a:latin typeface="Calibri" pitchFamily="34" charset="0"/>
                <a:cs typeface="Calibri" pitchFamily="34" charset="0"/>
              </a:rPr>
              <a:t> </a:t>
            </a:r>
            <a:r>
              <a:rPr lang="cs-CZ" dirty="0" err="1">
                <a:latin typeface="Calibri" pitchFamily="34" charset="0"/>
                <a:cs typeface="Calibri" pitchFamily="34" charset="0"/>
              </a:rPr>
              <a:t>even</a:t>
            </a:r>
            <a:r>
              <a:rPr lang="cs-CZ" dirty="0">
                <a:latin typeface="Calibri" pitchFamily="34" charset="0"/>
                <a:cs typeface="Calibri" pitchFamily="34" charset="0"/>
              </a:rPr>
              <a:t> </a:t>
            </a:r>
            <a:r>
              <a:rPr lang="cs-CZ" dirty="0" err="1">
                <a:latin typeface="Calibri" pitchFamily="34" charset="0"/>
                <a:cs typeface="Calibri" pitchFamily="34" charset="0"/>
              </a:rPr>
              <a:t>be</a:t>
            </a:r>
            <a:r>
              <a:rPr lang="cs-CZ" dirty="0">
                <a:latin typeface="Calibri" pitchFamily="34" charset="0"/>
                <a:cs typeface="Calibri" pitchFamily="34" charset="0"/>
              </a:rPr>
              <a:t> </a:t>
            </a:r>
            <a:r>
              <a:rPr lang="cs-CZ" dirty="0" err="1">
                <a:latin typeface="Calibri" pitchFamily="34" charset="0"/>
                <a:cs typeface="Calibri" pitchFamily="34" charset="0"/>
              </a:rPr>
              <a:t>handicapped</a:t>
            </a:r>
            <a:r>
              <a:rPr lang="cs-CZ" dirty="0">
                <a:latin typeface="Calibri" pitchFamily="34" charset="0"/>
                <a:cs typeface="Calibri" pitchFamily="34" charset="0"/>
              </a:rPr>
              <a:t>.</a:t>
            </a:r>
          </a:p>
        </p:txBody>
      </p:sp>
      <p:sp>
        <p:nvSpPr>
          <p:cNvPr id="4" name="AutoShape 2" descr="Výsledek obrázku pro charisma definition"/>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Tree>
    <p:extLst>
      <p:ext uri="{BB962C8B-B14F-4D97-AF65-F5344CB8AC3E}">
        <p14:creationId xmlns:p14="http://schemas.microsoft.com/office/powerpoint/2010/main" val="42171057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cs-CZ" sz="3200" b="1" dirty="0" err="1"/>
              <a:t>Teacher</a:t>
            </a:r>
            <a:r>
              <a:rPr lang="cs-CZ" sz="3200" b="1" dirty="0"/>
              <a:t> Charisma and Student </a:t>
            </a:r>
            <a:r>
              <a:rPr lang="cs-CZ" sz="3200" b="1" dirty="0" err="1"/>
              <a:t>Perfomance</a:t>
            </a:r>
            <a:r>
              <a:rPr lang="cs-CZ" sz="3200" b="1" dirty="0"/>
              <a:t>?</a:t>
            </a:r>
          </a:p>
        </p:txBody>
      </p:sp>
      <p:sp>
        <p:nvSpPr>
          <p:cNvPr id="3" name="Zástupný symbol pro obsah 2"/>
          <p:cNvSpPr>
            <a:spLocks noGrp="1"/>
          </p:cNvSpPr>
          <p:nvPr>
            <p:ph idx="1"/>
          </p:nvPr>
        </p:nvSpPr>
        <p:spPr/>
        <p:txBody>
          <a:bodyPr>
            <a:normAutofit fontScale="92500" lnSpcReduction="20000"/>
          </a:bodyPr>
          <a:lstStyle/>
          <a:p>
            <a:r>
              <a:rPr lang="cs-CZ" dirty="0"/>
              <a:t>Lin and </a:t>
            </a:r>
            <a:r>
              <a:rPr lang="cs-CZ" dirty="0" err="1"/>
              <a:t>Huang</a:t>
            </a:r>
            <a:r>
              <a:rPr lang="cs-CZ" dirty="0"/>
              <a:t>  </a:t>
            </a:r>
            <a:r>
              <a:rPr lang="cs-CZ" dirty="0" err="1"/>
              <a:t>mean</a:t>
            </a:r>
            <a:r>
              <a:rPr lang="cs-CZ" dirty="0"/>
              <a:t> </a:t>
            </a:r>
            <a:r>
              <a:rPr lang="cs-CZ" dirty="0" err="1"/>
              <a:t>another</a:t>
            </a:r>
            <a:r>
              <a:rPr lang="cs-CZ" dirty="0"/>
              <a:t> </a:t>
            </a:r>
            <a:r>
              <a:rPr lang="cs-CZ" dirty="0" err="1"/>
              <a:t>future</a:t>
            </a:r>
            <a:r>
              <a:rPr lang="cs-CZ" dirty="0"/>
              <a:t> </a:t>
            </a:r>
            <a:r>
              <a:rPr lang="cs-CZ" dirty="0" err="1"/>
              <a:t>research</a:t>
            </a:r>
            <a:r>
              <a:rPr lang="cs-CZ" dirty="0"/>
              <a:t> </a:t>
            </a:r>
            <a:r>
              <a:rPr lang="cs-CZ" dirty="0" err="1"/>
              <a:t>topic</a:t>
            </a:r>
            <a:r>
              <a:rPr lang="cs-CZ" dirty="0"/>
              <a:t> </a:t>
            </a:r>
            <a:r>
              <a:rPr lang="cs-CZ" dirty="0" err="1"/>
              <a:t>might</a:t>
            </a:r>
            <a:r>
              <a:rPr lang="cs-CZ" dirty="0"/>
              <a:t> </a:t>
            </a:r>
            <a:r>
              <a:rPr lang="cs-CZ" dirty="0" err="1"/>
              <a:t>be</a:t>
            </a:r>
            <a:r>
              <a:rPr lang="cs-CZ" dirty="0"/>
              <a:t>  </a:t>
            </a:r>
            <a:r>
              <a:rPr lang="cs-CZ" dirty="0" err="1"/>
              <a:t>potential</a:t>
            </a:r>
            <a:r>
              <a:rPr lang="cs-CZ" dirty="0"/>
              <a:t> </a:t>
            </a:r>
            <a:r>
              <a:rPr lang="cs-CZ" dirty="0" err="1"/>
              <a:t>correlation</a:t>
            </a:r>
            <a:r>
              <a:rPr lang="cs-CZ" dirty="0"/>
              <a:t> </a:t>
            </a:r>
            <a:r>
              <a:rPr lang="cs-CZ" dirty="0" err="1"/>
              <a:t>between</a:t>
            </a:r>
            <a:r>
              <a:rPr lang="cs-CZ" dirty="0"/>
              <a:t> </a:t>
            </a:r>
            <a:r>
              <a:rPr lang="cs-CZ" dirty="0" err="1"/>
              <a:t>teacher</a:t>
            </a:r>
            <a:r>
              <a:rPr lang="cs-CZ" dirty="0"/>
              <a:t> charisma and student performance.</a:t>
            </a:r>
          </a:p>
          <a:p>
            <a:r>
              <a:rPr lang="cs-CZ" dirty="0" err="1"/>
              <a:t>Charismatic</a:t>
            </a:r>
            <a:r>
              <a:rPr lang="cs-CZ" dirty="0"/>
              <a:t> </a:t>
            </a:r>
            <a:r>
              <a:rPr lang="cs-CZ" dirty="0" err="1"/>
              <a:t>teachers</a:t>
            </a:r>
            <a:r>
              <a:rPr lang="cs-CZ" dirty="0"/>
              <a:t> </a:t>
            </a:r>
            <a:r>
              <a:rPr lang="cs-CZ" dirty="0" err="1"/>
              <a:t>may</a:t>
            </a:r>
            <a:r>
              <a:rPr lang="cs-CZ" dirty="0"/>
              <a:t> </a:t>
            </a:r>
            <a:r>
              <a:rPr lang="cs-CZ" dirty="0" err="1"/>
              <a:t>be</a:t>
            </a:r>
            <a:r>
              <a:rPr lang="cs-CZ" dirty="0"/>
              <a:t> </a:t>
            </a:r>
            <a:r>
              <a:rPr lang="cs-CZ" dirty="0" err="1"/>
              <a:t>the</a:t>
            </a:r>
            <a:r>
              <a:rPr lang="cs-CZ" dirty="0"/>
              <a:t> </a:t>
            </a:r>
            <a:r>
              <a:rPr lang="cs-CZ" dirty="0" err="1"/>
              <a:t>students</a:t>
            </a:r>
            <a:r>
              <a:rPr lang="cs-CZ" dirty="0"/>
              <a:t>´ </a:t>
            </a:r>
            <a:r>
              <a:rPr lang="cs-CZ" dirty="0" err="1"/>
              <a:t>favorites</a:t>
            </a:r>
            <a:r>
              <a:rPr lang="cs-CZ" dirty="0"/>
              <a:t>, but </a:t>
            </a:r>
            <a:r>
              <a:rPr lang="cs-CZ" dirty="0" err="1"/>
              <a:t>they</a:t>
            </a:r>
            <a:r>
              <a:rPr lang="cs-CZ" dirty="0"/>
              <a:t> </a:t>
            </a:r>
            <a:r>
              <a:rPr lang="cs-CZ" dirty="0" err="1"/>
              <a:t>may</a:t>
            </a:r>
            <a:r>
              <a:rPr lang="cs-CZ" dirty="0"/>
              <a:t> not </a:t>
            </a:r>
            <a:r>
              <a:rPr lang="cs-CZ" dirty="0" err="1"/>
              <a:t>always</a:t>
            </a:r>
            <a:r>
              <a:rPr lang="cs-CZ" dirty="0"/>
              <a:t> </a:t>
            </a:r>
            <a:r>
              <a:rPr lang="cs-CZ" dirty="0" err="1"/>
              <a:t>help</a:t>
            </a:r>
            <a:r>
              <a:rPr lang="cs-CZ" dirty="0"/>
              <a:t> </a:t>
            </a:r>
            <a:r>
              <a:rPr lang="cs-CZ" dirty="0" err="1"/>
              <a:t>students</a:t>
            </a:r>
            <a:r>
              <a:rPr lang="cs-CZ" dirty="0"/>
              <a:t> to </a:t>
            </a:r>
            <a:r>
              <a:rPr lang="cs-CZ" dirty="0" err="1"/>
              <a:t>learn</a:t>
            </a:r>
            <a:r>
              <a:rPr lang="cs-CZ" dirty="0"/>
              <a:t> more </a:t>
            </a:r>
            <a:r>
              <a:rPr lang="cs-CZ" dirty="0" err="1"/>
              <a:t>than</a:t>
            </a:r>
            <a:r>
              <a:rPr lang="cs-CZ" dirty="0"/>
              <a:t> </a:t>
            </a:r>
            <a:r>
              <a:rPr lang="cs-CZ" dirty="0" err="1"/>
              <a:t>the</a:t>
            </a:r>
            <a:r>
              <a:rPr lang="cs-CZ" dirty="0"/>
              <a:t> non-</a:t>
            </a:r>
            <a:r>
              <a:rPr lang="cs-CZ" dirty="0" err="1"/>
              <a:t>charismatic</a:t>
            </a:r>
            <a:r>
              <a:rPr lang="cs-CZ" dirty="0"/>
              <a:t> </a:t>
            </a:r>
            <a:r>
              <a:rPr lang="cs-CZ" dirty="0" err="1"/>
              <a:t>teachers</a:t>
            </a:r>
            <a:r>
              <a:rPr lang="cs-CZ" dirty="0"/>
              <a:t>.</a:t>
            </a:r>
          </a:p>
          <a:p>
            <a:r>
              <a:rPr lang="cs-CZ" dirty="0"/>
              <a:t>Past </a:t>
            </a:r>
            <a:r>
              <a:rPr lang="cs-CZ" dirty="0" err="1"/>
              <a:t>studies</a:t>
            </a:r>
            <a:r>
              <a:rPr lang="cs-CZ" dirty="0"/>
              <a:t> </a:t>
            </a:r>
            <a:r>
              <a:rPr lang="cs-CZ" dirty="0" err="1"/>
              <a:t>have</a:t>
            </a:r>
            <a:r>
              <a:rPr lang="cs-CZ" dirty="0"/>
              <a:t> </a:t>
            </a:r>
            <a:r>
              <a:rPr lang="cs-CZ" dirty="0" err="1"/>
              <a:t>brought</a:t>
            </a:r>
            <a:r>
              <a:rPr lang="cs-CZ" dirty="0"/>
              <a:t> </a:t>
            </a:r>
            <a:r>
              <a:rPr lang="cs-CZ" dirty="0" err="1"/>
              <a:t>contradictory</a:t>
            </a:r>
            <a:r>
              <a:rPr lang="cs-CZ" dirty="0"/>
              <a:t> </a:t>
            </a:r>
            <a:r>
              <a:rPr lang="cs-CZ" dirty="0" err="1"/>
              <a:t>results</a:t>
            </a:r>
            <a:r>
              <a:rPr lang="cs-CZ" dirty="0"/>
              <a:t>. </a:t>
            </a:r>
            <a:r>
              <a:rPr lang="cs-CZ" dirty="0" err="1"/>
              <a:t>We</a:t>
            </a:r>
            <a:r>
              <a:rPr lang="cs-CZ" dirty="0"/>
              <a:t> </a:t>
            </a:r>
            <a:r>
              <a:rPr lang="cs-CZ" dirty="0" err="1"/>
              <a:t>would</a:t>
            </a:r>
            <a:r>
              <a:rPr lang="cs-CZ" dirty="0"/>
              <a:t> </a:t>
            </a:r>
            <a:r>
              <a:rPr lang="cs-CZ" dirty="0" err="1"/>
              <a:t>like</a:t>
            </a:r>
            <a:r>
              <a:rPr lang="cs-CZ" dirty="0"/>
              <a:t> to </a:t>
            </a:r>
            <a:r>
              <a:rPr lang="cs-CZ" dirty="0" err="1"/>
              <a:t>raise</a:t>
            </a:r>
            <a:r>
              <a:rPr lang="cs-CZ" dirty="0"/>
              <a:t> </a:t>
            </a:r>
            <a:r>
              <a:rPr lang="cs-CZ" dirty="0" err="1"/>
              <a:t>questions</a:t>
            </a:r>
            <a:r>
              <a:rPr lang="cs-CZ" dirty="0"/>
              <a:t> </a:t>
            </a:r>
            <a:r>
              <a:rPr lang="cs-CZ" dirty="0" err="1"/>
              <a:t>about</a:t>
            </a:r>
            <a:r>
              <a:rPr lang="cs-CZ" dirty="0"/>
              <a:t> </a:t>
            </a:r>
            <a:r>
              <a:rPr lang="cs-CZ" dirty="0" err="1"/>
              <a:t>the</a:t>
            </a:r>
            <a:r>
              <a:rPr lang="cs-CZ" dirty="0"/>
              <a:t> </a:t>
            </a:r>
            <a:r>
              <a:rPr lang="cs-CZ" dirty="0" err="1"/>
              <a:t>value</a:t>
            </a:r>
            <a:r>
              <a:rPr lang="cs-CZ" dirty="0"/>
              <a:t> </a:t>
            </a:r>
            <a:r>
              <a:rPr lang="cs-CZ" dirty="0" err="1"/>
              <a:t>of</a:t>
            </a:r>
            <a:r>
              <a:rPr lang="cs-CZ" dirty="0"/>
              <a:t> student´ </a:t>
            </a:r>
            <a:r>
              <a:rPr lang="cs-CZ" dirty="0" err="1"/>
              <a:t>evaluation</a:t>
            </a:r>
            <a:r>
              <a:rPr lang="cs-CZ" dirty="0"/>
              <a:t> </a:t>
            </a:r>
            <a:r>
              <a:rPr lang="cs-CZ" dirty="0" err="1"/>
              <a:t>of</a:t>
            </a:r>
            <a:r>
              <a:rPr lang="cs-CZ" dirty="0"/>
              <a:t> </a:t>
            </a:r>
            <a:r>
              <a:rPr lang="cs-CZ" dirty="0" err="1"/>
              <a:t>teachers</a:t>
            </a:r>
            <a:r>
              <a:rPr lang="cs-CZ" dirty="0"/>
              <a:t> and „</a:t>
            </a:r>
            <a:r>
              <a:rPr lang="cs-CZ" dirty="0" err="1"/>
              <a:t>teacher</a:t>
            </a:r>
            <a:r>
              <a:rPr lang="cs-CZ" dirty="0"/>
              <a:t> charisma“ </a:t>
            </a:r>
            <a:r>
              <a:rPr lang="cs-CZ" dirty="0" err="1"/>
              <a:t>supported</a:t>
            </a:r>
            <a:r>
              <a:rPr lang="cs-CZ" dirty="0"/>
              <a:t> by </a:t>
            </a:r>
            <a:r>
              <a:rPr lang="cs-CZ" dirty="0" err="1"/>
              <a:t>one</a:t>
            </a:r>
            <a:r>
              <a:rPr lang="cs-CZ" dirty="0"/>
              <a:t> </a:t>
            </a:r>
            <a:r>
              <a:rPr lang="cs-CZ" dirty="0" err="1"/>
              <a:t>quantitative</a:t>
            </a:r>
            <a:r>
              <a:rPr lang="cs-CZ" dirty="0"/>
              <a:t> </a:t>
            </a:r>
            <a:r>
              <a:rPr lang="cs-CZ" dirty="0" err="1"/>
              <a:t>method</a:t>
            </a:r>
            <a:r>
              <a:rPr lang="cs-CZ" dirty="0"/>
              <a:t> </a:t>
            </a:r>
            <a:r>
              <a:rPr lang="cs-CZ" dirty="0" err="1"/>
              <a:t>only</a:t>
            </a:r>
            <a:r>
              <a:rPr lang="cs-CZ" dirty="0"/>
              <a:t>. </a:t>
            </a:r>
          </a:p>
          <a:p>
            <a:endParaRPr lang="cs-CZ" dirty="0"/>
          </a:p>
        </p:txBody>
      </p:sp>
    </p:spTree>
    <p:extLst>
      <p:ext uri="{BB962C8B-B14F-4D97-AF65-F5344CB8AC3E}">
        <p14:creationId xmlns:p14="http://schemas.microsoft.com/office/powerpoint/2010/main" val="15265077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6242" y="332656"/>
            <a:ext cx="8229600" cy="1143000"/>
          </a:xfrm>
        </p:spPr>
        <p:style>
          <a:lnRef idx="1">
            <a:schemeClr val="accent2"/>
          </a:lnRef>
          <a:fillRef idx="2">
            <a:schemeClr val="accent2"/>
          </a:fillRef>
          <a:effectRef idx="1">
            <a:schemeClr val="accent2"/>
          </a:effectRef>
          <a:fontRef idx="minor">
            <a:schemeClr val="dk1"/>
          </a:fontRef>
        </p:style>
        <p:txBody>
          <a:bodyPr>
            <a:noAutofit/>
          </a:bodyPr>
          <a:lstStyle/>
          <a:p>
            <a:r>
              <a:rPr lang="cs-CZ" sz="3200" b="1" dirty="0" err="1"/>
              <a:t>Teacher</a:t>
            </a:r>
            <a:r>
              <a:rPr lang="cs-CZ" sz="3200" b="1" dirty="0"/>
              <a:t> Charisma and Student Performance?</a:t>
            </a:r>
          </a:p>
        </p:txBody>
      </p:sp>
      <p:sp>
        <p:nvSpPr>
          <p:cNvPr id="3" name="Zástupný symbol pro obsah 2"/>
          <p:cNvSpPr>
            <a:spLocks noGrp="1"/>
          </p:cNvSpPr>
          <p:nvPr>
            <p:ph idx="1"/>
          </p:nvPr>
        </p:nvSpPr>
        <p:spPr/>
        <p:txBody>
          <a:bodyPr>
            <a:normAutofit fontScale="70000" lnSpcReduction="20000"/>
          </a:bodyPr>
          <a:lstStyle/>
          <a:p>
            <a:r>
              <a:rPr lang="cs-CZ" dirty="0" err="1"/>
              <a:t>Students</a:t>
            </a:r>
            <a:r>
              <a:rPr lang="cs-CZ" dirty="0"/>
              <a:t> </a:t>
            </a:r>
            <a:r>
              <a:rPr lang="cs-CZ" dirty="0" err="1"/>
              <a:t>may</a:t>
            </a:r>
            <a:r>
              <a:rPr lang="cs-CZ" dirty="0"/>
              <a:t> </a:t>
            </a:r>
            <a:r>
              <a:rPr lang="cs-CZ" dirty="0" err="1"/>
              <a:t>be</a:t>
            </a:r>
            <a:r>
              <a:rPr lang="cs-CZ" dirty="0"/>
              <a:t> </a:t>
            </a:r>
            <a:r>
              <a:rPr lang="cs-CZ" dirty="0" err="1"/>
              <a:t>learning</a:t>
            </a:r>
            <a:r>
              <a:rPr lang="cs-CZ" dirty="0"/>
              <a:t> </a:t>
            </a:r>
            <a:r>
              <a:rPr lang="cs-CZ" b="1" dirty="0" err="1"/>
              <a:t>less</a:t>
            </a:r>
            <a:r>
              <a:rPr lang="cs-CZ" b="1" dirty="0"/>
              <a:t> </a:t>
            </a:r>
            <a:r>
              <a:rPr lang="cs-CZ" b="1" dirty="0" err="1"/>
              <a:t>than</a:t>
            </a:r>
            <a:r>
              <a:rPr lang="cs-CZ" b="1" dirty="0"/>
              <a:t> </a:t>
            </a:r>
            <a:r>
              <a:rPr lang="cs-CZ" b="1" dirty="0" err="1"/>
              <a:t>they</a:t>
            </a:r>
            <a:r>
              <a:rPr lang="cs-CZ" b="1" dirty="0"/>
              <a:t> </a:t>
            </a:r>
            <a:r>
              <a:rPr lang="cs-CZ" b="1" dirty="0" err="1"/>
              <a:t>think</a:t>
            </a:r>
            <a:r>
              <a:rPr lang="cs-CZ" b="1" dirty="0"/>
              <a:t> </a:t>
            </a:r>
            <a:r>
              <a:rPr lang="cs-CZ" dirty="0" err="1"/>
              <a:t>they</a:t>
            </a:r>
            <a:r>
              <a:rPr lang="cs-CZ" dirty="0"/>
              <a:t> are </a:t>
            </a:r>
            <a:r>
              <a:rPr lang="cs-CZ" dirty="0" err="1"/>
              <a:t>learning</a:t>
            </a:r>
            <a:r>
              <a:rPr lang="cs-CZ" dirty="0"/>
              <a:t> </a:t>
            </a:r>
            <a:r>
              <a:rPr lang="cs-CZ" dirty="0" err="1"/>
              <a:t>from</a:t>
            </a:r>
            <a:r>
              <a:rPr lang="cs-CZ" dirty="0"/>
              <a:t> </a:t>
            </a:r>
            <a:r>
              <a:rPr lang="cs-CZ" dirty="0" err="1"/>
              <a:t>those</a:t>
            </a:r>
            <a:r>
              <a:rPr lang="cs-CZ" dirty="0"/>
              <a:t> </a:t>
            </a:r>
            <a:r>
              <a:rPr lang="cs-CZ" dirty="0" err="1"/>
              <a:t>they</a:t>
            </a:r>
            <a:r>
              <a:rPr lang="cs-CZ" dirty="0"/>
              <a:t> </a:t>
            </a:r>
            <a:r>
              <a:rPr lang="cs-CZ" dirty="0" err="1"/>
              <a:t>consider</a:t>
            </a:r>
            <a:r>
              <a:rPr lang="cs-CZ" dirty="0"/>
              <a:t> </a:t>
            </a:r>
            <a:r>
              <a:rPr lang="cs-CZ" dirty="0" err="1"/>
              <a:t>the</a:t>
            </a:r>
            <a:r>
              <a:rPr lang="cs-CZ" dirty="0"/>
              <a:t> </a:t>
            </a:r>
            <a:r>
              <a:rPr lang="cs-CZ" dirty="0" err="1"/>
              <a:t>charismatic</a:t>
            </a:r>
            <a:r>
              <a:rPr lang="cs-CZ" dirty="0"/>
              <a:t> </a:t>
            </a:r>
            <a:r>
              <a:rPr lang="cs-CZ" dirty="0" err="1"/>
              <a:t>teachers</a:t>
            </a:r>
            <a:r>
              <a:rPr lang="cs-CZ" dirty="0"/>
              <a:t>. </a:t>
            </a:r>
          </a:p>
          <a:p>
            <a:r>
              <a:rPr lang="cs-CZ" dirty="0"/>
              <a:t>Many university </a:t>
            </a:r>
            <a:r>
              <a:rPr lang="cs-CZ" dirty="0" err="1"/>
              <a:t>teachers</a:t>
            </a:r>
            <a:r>
              <a:rPr lang="cs-CZ" dirty="0"/>
              <a:t> are </a:t>
            </a:r>
            <a:r>
              <a:rPr lang="cs-CZ" dirty="0" err="1"/>
              <a:t>evaluated</a:t>
            </a:r>
            <a:r>
              <a:rPr lang="cs-CZ" dirty="0"/>
              <a:t> on </a:t>
            </a:r>
            <a:r>
              <a:rPr lang="cs-CZ" dirty="0" err="1"/>
              <a:t>their</a:t>
            </a:r>
            <a:r>
              <a:rPr lang="cs-CZ" dirty="0"/>
              <a:t> </a:t>
            </a:r>
            <a:r>
              <a:rPr lang="cs-CZ" dirty="0" err="1"/>
              <a:t>teaching</a:t>
            </a:r>
            <a:r>
              <a:rPr lang="cs-CZ" dirty="0"/>
              <a:t> </a:t>
            </a:r>
            <a:r>
              <a:rPr lang="cs-CZ" dirty="0" err="1"/>
              <a:t>mostly</a:t>
            </a:r>
            <a:r>
              <a:rPr lang="cs-CZ" dirty="0"/>
              <a:t>, </a:t>
            </a:r>
            <a:r>
              <a:rPr lang="cs-CZ" dirty="0" err="1"/>
              <a:t>or</a:t>
            </a:r>
            <a:r>
              <a:rPr lang="cs-CZ" dirty="0"/>
              <a:t> </a:t>
            </a:r>
            <a:r>
              <a:rPr lang="cs-CZ" dirty="0" err="1"/>
              <a:t>entirely</a:t>
            </a:r>
            <a:r>
              <a:rPr lang="cs-CZ" dirty="0"/>
              <a:t>, by </a:t>
            </a:r>
            <a:r>
              <a:rPr lang="cs-CZ" dirty="0" err="1"/>
              <a:t>asking</a:t>
            </a:r>
            <a:r>
              <a:rPr lang="cs-CZ" dirty="0"/>
              <a:t> </a:t>
            </a:r>
            <a:r>
              <a:rPr lang="cs-CZ" dirty="0" err="1"/>
              <a:t>their</a:t>
            </a:r>
            <a:r>
              <a:rPr lang="cs-CZ" dirty="0"/>
              <a:t> </a:t>
            </a:r>
            <a:r>
              <a:rPr lang="cs-CZ" dirty="0" err="1"/>
              <a:t>students</a:t>
            </a:r>
            <a:r>
              <a:rPr lang="cs-CZ" dirty="0"/>
              <a:t>. </a:t>
            </a:r>
            <a:r>
              <a:rPr lang="cs-CZ" dirty="0" err="1"/>
              <a:t>We</a:t>
            </a:r>
            <a:r>
              <a:rPr lang="cs-CZ" dirty="0"/>
              <a:t> </a:t>
            </a:r>
            <a:r>
              <a:rPr lang="cs-CZ" dirty="0" err="1"/>
              <a:t>believe</a:t>
            </a:r>
            <a:r>
              <a:rPr lang="cs-CZ" dirty="0"/>
              <a:t>, </a:t>
            </a:r>
            <a:r>
              <a:rPr lang="cs-CZ" dirty="0" err="1"/>
              <a:t>though</a:t>
            </a:r>
            <a:r>
              <a:rPr lang="cs-CZ" dirty="0"/>
              <a:t>, </a:t>
            </a:r>
            <a:r>
              <a:rPr lang="cs-CZ" dirty="0" err="1"/>
              <a:t>that</a:t>
            </a:r>
            <a:r>
              <a:rPr lang="cs-CZ" dirty="0"/>
              <a:t> </a:t>
            </a:r>
            <a:r>
              <a:rPr lang="cs-CZ" dirty="0" err="1"/>
              <a:t>students</a:t>
            </a:r>
            <a:r>
              <a:rPr lang="cs-CZ" dirty="0"/>
              <a:t> </a:t>
            </a:r>
            <a:r>
              <a:rPr lang="cs-CZ" dirty="0" err="1"/>
              <a:t>may</a:t>
            </a:r>
            <a:r>
              <a:rPr lang="cs-CZ" dirty="0"/>
              <a:t> </a:t>
            </a:r>
            <a:r>
              <a:rPr lang="cs-CZ" dirty="0" err="1"/>
              <a:t>be</a:t>
            </a:r>
            <a:r>
              <a:rPr lang="cs-CZ" dirty="0"/>
              <a:t> </a:t>
            </a:r>
            <a:r>
              <a:rPr lang="cs-CZ" dirty="0" err="1"/>
              <a:t>evaluating</a:t>
            </a:r>
            <a:r>
              <a:rPr lang="cs-CZ" dirty="0"/>
              <a:t> </a:t>
            </a:r>
            <a:r>
              <a:rPr lang="cs-CZ" dirty="0" err="1"/>
              <a:t>their</a:t>
            </a:r>
            <a:r>
              <a:rPr lang="cs-CZ" dirty="0"/>
              <a:t> </a:t>
            </a:r>
            <a:r>
              <a:rPr lang="cs-CZ" dirty="0" err="1"/>
              <a:t>teachers</a:t>
            </a:r>
            <a:r>
              <a:rPr lang="cs-CZ" dirty="0"/>
              <a:t> </a:t>
            </a:r>
            <a:r>
              <a:rPr lang="cs-CZ" dirty="0" err="1"/>
              <a:t>based</a:t>
            </a:r>
            <a:r>
              <a:rPr lang="cs-CZ" dirty="0"/>
              <a:t> </a:t>
            </a:r>
            <a:r>
              <a:rPr lang="cs-CZ" dirty="0" err="1"/>
              <a:t>upon</a:t>
            </a:r>
            <a:r>
              <a:rPr lang="cs-CZ" dirty="0"/>
              <a:t> </a:t>
            </a:r>
            <a:r>
              <a:rPr lang="cs-CZ" dirty="0" err="1"/>
              <a:t>qualities</a:t>
            </a:r>
            <a:r>
              <a:rPr lang="cs-CZ" dirty="0"/>
              <a:t> </a:t>
            </a:r>
            <a:r>
              <a:rPr lang="cs-CZ" dirty="0" err="1"/>
              <a:t>that</a:t>
            </a:r>
            <a:r>
              <a:rPr lang="cs-CZ" dirty="0"/>
              <a:t> </a:t>
            </a:r>
            <a:r>
              <a:rPr lang="cs-CZ" dirty="0" err="1"/>
              <a:t>contribute</a:t>
            </a:r>
            <a:r>
              <a:rPr lang="cs-CZ" dirty="0"/>
              <a:t> </a:t>
            </a:r>
            <a:r>
              <a:rPr lang="cs-CZ" dirty="0" err="1"/>
              <a:t>little</a:t>
            </a:r>
            <a:r>
              <a:rPr lang="cs-CZ" dirty="0"/>
              <a:t> to </a:t>
            </a:r>
            <a:r>
              <a:rPr lang="cs-CZ" dirty="0" err="1"/>
              <a:t>actual</a:t>
            </a:r>
            <a:r>
              <a:rPr lang="cs-CZ" dirty="0"/>
              <a:t> </a:t>
            </a:r>
            <a:r>
              <a:rPr lang="cs-CZ" dirty="0" err="1"/>
              <a:t>learning</a:t>
            </a:r>
            <a:r>
              <a:rPr lang="cs-CZ" dirty="0"/>
              <a:t>. </a:t>
            </a:r>
            <a:endParaRPr lang="cs-CZ" b="1" dirty="0"/>
          </a:p>
          <a:p>
            <a:r>
              <a:rPr lang="cs-CZ" b="1" dirty="0" err="1"/>
              <a:t>Teacher</a:t>
            </a:r>
            <a:r>
              <a:rPr lang="cs-CZ" b="1" dirty="0"/>
              <a:t> charisma </a:t>
            </a:r>
            <a:r>
              <a:rPr lang="cs-CZ" b="1" dirty="0" err="1"/>
              <a:t>represents</a:t>
            </a:r>
            <a:r>
              <a:rPr lang="cs-CZ" b="1" dirty="0"/>
              <a:t> </a:t>
            </a:r>
            <a:r>
              <a:rPr lang="cs-CZ" b="1" dirty="0" err="1"/>
              <a:t>only</a:t>
            </a:r>
            <a:r>
              <a:rPr lang="cs-CZ" b="1" dirty="0"/>
              <a:t> ONE </a:t>
            </a:r>
            <a:r>
              <a:rPr lang="cs-CZ" b="1" dirty="0" err="1"/>
              <a:t>of</a:t>
            </a:r>
            <a:r>
              <a:rPr lang="cs-CZ" b="1" dirty="0"/>
              <a:t> many </a:t>
            </a:r>
            <a:r>
              <a:rPr lang="cs-CZ" b="1" dirty="0" err="1"/>
              <a:t>characteristics</a:t>
            </a:r>
            <a:r>
              <a:rPr lang="cs-CZ" b="1" dirty="0"/>
              <a:t> </a:t>
            </a:r>
            <a:r>
              <a:rPr lang="cs-CZ" b="1" dirty="0" err="1"/>
              <a:t>the</a:t>
            </a:r>
            <a:r>
              <a:rPr lang="cs-CZ" b="1" dirty="0"/>
              <a:t> </a:t>
            </a:r>
            <a:r>
              <a:rPr lang="cs-CZ" b="1" dirty="0" err="1"/>
              <a:t>process</a:t>
            </a:r>
            <a:r>
              <a:rPr lang="cs-CZ" b="1" dirty="0"/>
              <a:t> </a:t>
            </a:r>
            <a:r>
              <a:rPr lang="cs-CZ" b="1" dirty="0" err="1"/>
              <a:t>of</a:t>
            </a:r>
            <a:r>
              <a:rPr lang="cs-CZ" b="1" dirty="0"/>
              <a:t> </a:t>
            </a:r>
            <a:r>
              <a:rPr lang="cs-CZ" b="1" dirty="0" err="1"/>
              <a:t>learning</a:t>
            </a:r>
            <a:r>
              <a:rPr lang="cs-CZ" b="1" dirty="0"/>
              <a:t> </a:t>
            </a:r>
            <a:r>
              <a:rPr lang="cs-CZ" b="1" dirty="0" err="1"/>
              <a:t>might</a:t>
            </a:r>
            <a:r>
              <a:rPr lang="cs-CZ" b="1" dirty="0"/>
              <a:t> </a:t>
            </a:r>
            <a:r>
              <a:rPr lang="cs-CZ" b="1" dirty="0" err="1"/>
              <a:t>be</a:t>
            </a:r>
            <a:r>
              <a:rPr lang="cs-CZ" b="1" dirty="0"/>
              <a:t> </a:t>
            </a:r>
            <a:r>
              <a:rPr lang="cs-CZ" b="1" dirty="0" err="1"/>
              <a:t>determined</a:t>
            </a:r>
            <a:r>
              <a:rPr lang="cs-CZ" b="1" dirty="0"/>
              <a:t> by. </a:t>
            </a:r>
            <a:r>
              <a:rPr lang="cs-CZ" dirty="0" err="1"/>
              <a:t>With</a:t>
            </a:r>
            <a:r>
              <a:rPr lang="cs-CZ" dirty="0"/>
              <a:t> a </a:t>
            </a:r>
            <a:r>
              <a:rPr lang="cs-CZ" dirty="0" err="1"/>
              <a:t>good</a:t>
            </a:r>
            <a:r>
              <a:rPr lang="cs-CZ" dirty="0"/>
              <a:t> </a:t>
            </a:r>
            <a:r>
              <a:rPr lang="cs-CZ" dirty="0" err="1"/>
              <a:t>presenter</a:t>
            </a:r>
            <a:r>
              <a:rPr lang="cs-CZ" dirty="0"/>
              <a:t> </a:t>
            </a:r>
            <a:r>
              <a:rPr lang="cs-CZ" dirty="0" err="1"/>
              <a:t>it</a:t>
            </a:r>
            <a:r>
              <a:rPr lang="cs-CZ" dirty="0"/>
              <a:t> </a:t>
            </a:r>
            <a:r>
              <a:rPr lang="cs-CZ" dirty="0" err="1"/>
              <a:t>might</a:t>
            </a:r>
            <a:r>
              <a:rPr lang="cs-CZ" dirty="0"/>
              <a:t> </a:t>
            </a:r>
            <a:r>
              <a:rPr lang="cs-CZ" dirty="0" err="1"/>
              <a:t>seem</a:t>
            </a:r>
            <a:r>
              <a:rPr lang="cs-CZ" dirty="0"/>
              <a:t> </a:t>
            </a:r>
            <a:r>
              <a:rPr lang="cs-CZ" dirty="0" err="1"/>
              <a:t>like</a:t>
            </a:r>
            <a:r>
              <a:rPr lang="cs-CZ" dirty="0"/>
              <a:t> a student </a:t>
            </a:r>
            <a:r>
              <a:rPr lang="cs-CZ" dirty="0" err="1"/>
              <a:t>is</a:t>
            </a:r>
            <a:r>
              <a:rPr lang="cs-CZ" dirty="0"/>
              <a:t> </a:t>
            </a:r>
            <a:r>
              <a:rPr lang="cs-CZ" dirty="0" err="1"/>
              <a:t>taking</a:t>
            </a:r>
            <a:r>
              <a:rPr lang="cs-CZ" dirty="0"/>
              <a:t> more in, but </a:t>
            </a:r>
            <a:r>
              <a:rPr lang="cs-CZ" dirty="0" err="1"/>
              <a:t>it</a:t>
            </a:r>
            <a:r>
              <a:rPr lang="cs-CZ" dirty="0"/>
              <a:t> </a:t>
            </a:r>
            <a:r>
              <a:rPr lang="cs-CZ" dirty="0" err="1"/>
              <a:t>does</a:t>
            </a:r>
            <a:r>
              <a:rPr lang="cs-CZ" dirty="0"/>
              <a:t> not </a:t>
            </a:r>
            <a:r>
              <a:rPr lang="cs-CZ" dirty="0" err="1"/>
              <a:t>guarantee</a:t>
            </a:r>
            <a:r>
              <a:rPr lang="cs-CZ" dirty="0"/>
              <a:t> </a:t>
            </a:r>
            <a:r>
              <a:rPr lang="cs-CZ" dirty="0" err="1"/>
              <a:t>there</a:t>
            </a:r>
            <a:r>
              <a:rPr lang="cs-CZ" dirty="0"/>
              <a:t> has </a:t>
            </a:r>
            <a:r>
              <a:rPr lang="cs-CZ" dirty="0" err="1"/>
              <a:t>been</a:t>
            </a:r>
            <a:r>
              <a:rPr lang="cs-CZ" dirty="0"/>
              <a:t> </a:t>
            </a:r>
            <a:r>
              <a:rPr lang="cs-CZ" dirty="0" err="1"/>
              <a:t>an</a:t>
            </a:r>
            <a:r>
              <a:rPr lang="cs-CZ" dirty="0"/>
              <a:t> „aha“ moment. </a:t>
            </a:r>
          </a:p>
          <a:p>
            <a:r>
              <a:rPr lang="cs-CZ" b="1" dirty="0"/>
              <a:t>Hard </a:t>
            </a:r>
            <a:r>
              <a:rPr lang="cs-CZ" b="1" dirty="0" err="1"/>
              <a:t>work</a:t>
            </a:r>
            <a:r>
              <a:rPr lang="cs-CZ" b="1" dirty="0"/>
              <a:t> </a:t>
            </a:r>
            <a:r>
              <a:rPr lang="cs-CZ" b="1" dirty="0" err="1"/>
              <a:t>must</a:t>
            </a:r>
            <a:r>
              <a:rPr lang="cs-CZ" b="1" dirty="0"/>
              <a:t> </a:t>
            </a:r>
            <a:r>
              <a:rPr lang="cs-CZ" b="1" dirty="0" err="1"/>
              <a:t>be</a:t>
            </a:r>
            <a:r>
              <a:rPr lang="cs-CZ" b="1" dirty="0"/>
              <a:t> done by a </a:t>
            </a:r>
            <a:r>
              <a:rPr lang="cs-CZ" b="1" dirty="0" err="1"/>
              <a:t>learner</a:t>
            </a:r>
            <a:r>
              <a:rPr lang="cs-CZ" b="1" dirty="0"/>
              <a:t> </a:t>
            </a:r>
            <a:r>
              <a:rPr lang="cs-CZ" dirty="0"/>
              <a:t>– a </a:t>
            </a:r>
            <a:r>
              <a:rPr lang="cs-CZ" dirty="0" err="1"/>
              <a:t>teacher</a:t>
            </a:r>
            <a:r>
              <a:rPr lang="cs-CZ" dirty="0"/>
              <a:t> </a:t>
            </a:r>
            <a:r>
              <a:rPr lang="cs-CZ" dirty="0" err="1"/>
              <a:t>himself</a:t>
            </a:r>
            <a:r>
              <a:rPr lang="cs-CZ" dirty="0"/>
              <a:t> </a:t>
            </a:r>
            <a:r>
              <a:rPr lang="cs-CZ" dirty="0" err="1"/>
              <a:t>cannot</a:t>
            </a:r>
            <a:r>
              <a:rPr lang="cs-CZ" dirty="0"/>
              <a:t> do much to </a:t>
            </a:r>
            <a:r>
              <a:rPr lang="cs-CZ" dirty="0" err="1"/>
              <a:t>foster</a:t>
            </a:r>
            <a:r>
              <a:rPr lang="cs-CZ" dirty="0"/>
              <a:t> </a:t>
            </a:r>
            <a:r>
              <a:rPr lang="cs-CZ" dirty="0" err="1"/>
              <a:t>neuroconnection</a:t>
            </a:r>
            <a:r>
              <a:rPr lang="cs-CZ" dirty="0"/>
              <a:t> </a:t>
            </a:r>
            <a:r>
              <a:rPr lang="cs-CZ" dirty="0" err="1"/>
              <a:t>necessary</a:t>
            </a:r>
            <a:r>
              <a:rPr lang="cs-CZ" dirty="0"/>
              <a:t> </a:t>
            </a:r>
            <a:r>
              <a:rPr lang="cs-CZ" dirty="0" err="1"/>
              <a:t>for</a:t>
            </a:r>
            <a:r>
              <a:rPr lang="cs-CZ" dirty="0"/>
              <a:t> </a:t>
            </a:r>
            <a:r>
              <a:rPr lang="cs-CZ" dirty="0" err="1"/>
              <a:t>learning</a:t>
            </a:r>
            <a:r>
              <a:rPr lang="cs-CZ" dirty="0"/>
              <a:t>. </a:t>
            </a:r>
            <a:r>
              <a:rPr lang="cs-CZ" b="1" dirty="0" err="1"/>
              <a:t>Inner</a:t>
            </a:r>
            <a:r>
              <a:rPr lang="cs-CZ" b="1" dirty="0"/>
              <a:t> </a:t>
            </a:r>
            <a:r>
              <a:rPr lang="cs-CZ" b="1" dirty="0" err="1"/>
              <a:t>motivation</a:t>
            </a:r>
            <a:r>
              <a:rPr lang="cs-CZ" b="1" dirty="0"/>
              <a:t> </a:t>
            </a:r>
            <a:r>
              <a:rPr lang="cs-CZ" dirty="0" err="1"/>
              <a:t>represents</a:t>
            </a:r>
            <a:r>
              <a:rPr lang="cs-CZ" dirty="0"/>
              <a:t> </a:t>
            </a:r>
            <a:r>
              <a:rPr lang="cs-CZ" dirty="0" err="1"/>
              <a:t>another</a:t>
            </a:r>
            <a:r>
              <a:rPr lang="cs-CZ" dirty="0"/>
              <a:t> </a:t>
            </a:r>
            <a:r>
              <a:rPr lang="cs-CZ" dirty="0" err="1"/>
              <a:t>important</a:t>
            </a:r>
            <a:r>
              <a:rPr lang="cs-CZ" dirty="0"/>
              <a:t> </a:t>
            </a:r>
            <a:r>
              <a:rPr lang="cs-CZ" dirty="0" err="1"/>
              <a:t>factor</a:t>
            </a:r>
            <a:r>
              <a:rPr lang="cs-CZ" dirty="0"/>
              <a:t> as </a:t>
            </a:r>
            <a:r>
              <a:rPr lang="cs-CZ" dirty="0" err="1"/>
              <a:t>well</a:t>
            </a:r>
            <a:r>
              <a:rPr lang="cs-CZ" dirty="0"/>
              <a:t> as </a:t>
            </a:r>
            <a:r>
              <a:rPr lang="cs-CZ" b="1" dirty="0" err="1"/>
              <a:t>divergent</a:t>
            </a:r>
            <a:r>
              <a:rPr lang="cs-CZ" b="1" dirty="0"/>
              <a:t> </a:t>
            </a:r>
            <a:r>
              <a:rPr lang="cs-CZ" b="1" dirty="0" err="1"/>
              <a:t>thinking</a:t>
            </a:r>
            <a:r>
              <a:rPr lang="cs-CZ" b="1" dirty="0"/>
              <a:t> model</a:t>
            </a:r>
            <a:r>
              <a:rPr lang="cs-CZ" dirty="0"/>
              <a:t>. </a:t>
            </a:r>
          </a:p>
        </p:txBody>
      </p:sp>
    </p:spTree>
    <p:extLst>
      <p:ext uri="{BB962C8B-B14F-4D97-AF65-F5344CB8AC3E}">
        <p14:creationId xmlns:p14="http://schemas.microsoft.com/office/powerpoint/2010/main" val="5527874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cs-CZ" b="1" dirty="0" err="1"/>
              <a:t>Conclusions</a:t>
            </a:r>
            <a:endParaRPr lang="cs-CZ" b="1" dirty="0"/>
          </a:p>
        </p:txBody>
      </p:sp>
      <p:sp>
        <p:nvSpPr>
          <p:cNvPr id="3" name="Zástupný symbol pro obsah 2"/>
          <p:cNvSpPr>
            <a:spLocks noGrp="1"/>
          </p:cNvSpPr>
          <p:nvPr>
            <p:ph idx="1"/>
          </p:nvPr>
        </p:nvSpPr>
        <p:spPr/>
        <p:txBody>
          <a:bodyPr/>
          <a:lstStyle/>
          <a:p>
            <a:r>
              <a:rPr lang="cs-CZ" dirty="0" err="1"/>
              <a:t>Although</a:t>
            </a:r>
            <a:r>
              <a:rPr lang="cs-CZ" dirty="0"/>
              <a:t> </a:t>
            </a:r>
            <a:r>
              <a:rPr lang="cs-CZ" dirty="0" err="1"/>
              <a:t>the</a:t>
            </a:r>
            <a:r>
              <a:rPr lang="cs-CZ" dirty="0"/>
              <a:t> </a:t>
            </a:r>
            <a:r>
              <a:rPr lang="cs-CZ" dirty="0" err="1"/>
              <a:t>Taiwanese</a:t>
            </a:r>
            <a:r>
              <a:rPr lang="cs-CZ" dirty="0"/>
              <a:t> </a:t>
            </a:r>
            <a:r>
              <a:rPr lang="cs-CZ" dirty="0" err="1"/>
              <a:t>scale</a:t>
            </a:r>
            <a:r>
              <a:rPr lang="cs-CZ" dirty="0"/>
              <a:t> </a:t>
            </a:r>
            <a:r>
              <a:rPr lang="cs-CZ" dirty="0" err="1"/>
              <a:t>may</a:t>
            </a:r>
            <a:r>
              <a:rPr lang="cs-CZ" dirty="0"/>
              <a:t> </a:t>
            </a:r>
            <a:r>
              <a:rPr lang="cs-CZ" dirty="0" err="1"/>
              <a:t>be</a:t>
            </a:r>
            <a:r>
              <a:rPr lang="cs-CZ" dirty="0"/>
              <a:t> </a:t>
            </a:r>
            <a:r>
              <a:rPr lang="cs-CZ" dirty="0" err="1"/>
              <a:t>useful</a:t>
            </a:r>
            <a:r>
              <a:rPr lang="cs-CZ" dirty="0"/>
              <a:t> </a:t>
            </a:r>
            <a:r>
              <a:rPr lang="cs-CZ" dirty="0" err="1"/>
              <a:t>for</a:t>
            </a:r>
            <a:r>
              <a:rPr lang="cs-CZ" dirty="0"/>
              <a:t> </a:t>
            </a:r>
            <a:r>
              <a:rPr lang="cs-CZ"/>
              <a:t>further</a:t>
            </a:r>
            <a:r>
              <a:rPr lang="cs-CZ" dirty="0"/>
              <a:t> </a:t>
            </a:r>
            <a:r>
              <a:rPr lang="cs-CZ" dirty="0" err="1"/>
              <a:t>research</a:t>
            </a:r>
            <a:r>
              <a:rPr lang="cs-CZ" dirty="0"/>
              <a:t> </a:t>
            </a:r>
            <a:r>
              <a:rPr lang="cs-CZ" dirty="0" err="1"/>
              <a:t>of</a:t>
            </a:r>
            <a:r>
              <a:rPr lang="cs-CZ" dirty="0"/>
              <a:t> </a:t>
            </a:r>
            <a:r>
              <a:rPr lang="cs-CZ" dirty="0" err="1"/>
              <a:t>the</a:t>
            </a:r>
            <a:r>
              <a:rPr lang="cs-CZ" dirty="0"/>
              <a:t> </a:t>
            </a:r>
            <a:r>
              <a:rPr lang="cs-CZ" dirty="0" err="1"/>
              <a:t>topic</a:t>
            </a:r>
            <a:r>
              <a:rPr lang="cs-CZ" dirty="0"/>
              <a:t> </a:t>
            </a:r>
            <a:r>
              <a:rPr lang="cs-CZ" dirty="0" err="1"/>
              <a:t>other</a:t>
            </a:r>
            <a:r>
              <a:rPr lang="cs-CZ" dirty="0"/>
              <a:t> </a:t>
            </a:r>
            <a:r>
              <a:rPr lang="cs-CZ" dirty="0" err="1"/>
              <a:t>methods</a:t>
            </a:r>
            <a:r>
              <a:rPr lang="cs-CZ" dirty="0"/>
              <a:t> – </a:t>
            </a:r>
            <a:r>
              <a:rPr lang="cs-CZ" dirty="0" err="1"/>
              <a:t>maybe</a:t>
            </a:r>
            <a:r>
              <a:rPr lang="cs-CZ" dirty="0"/>
              <a:t> </a:t>
            </a:r>
            <a:r>
              <a:rPr lang="cs-CZ" dirty="0" err="1"/>
              <a:t>qualitative</a:t>
            </a:r>
            <a:r>
              <a:rPr lang="cs-CZ" dirty="0"/>
              <a:t> </a:t>
            </a:r>
            <a:r>
              <a:rPr lang="cs-CZ" dirty="0" err="1"/>
              <a:t>ones</a:t>
            </a:r>
            <a:r>
              <a:rPr lang="cs-CZ" dirty="0"/>
              <a:t> </a:t>
            </a:r>
            <a:r>
              <a:rPr lang="cs-CZ" dirty="0" err="1"/>
              <a:t>might</a:t>
            </a:r>
            <a:r>
              <a:rPr lang="cs-CZ" dirty="0"/>
              <a:t> </a:t>
            </a:r>
            <a:r>
              <a:rPr lang="cs-CZ" dirty="0" err="1"/>
              <a:t>become</a:t>
            </a:r>
            <a:r>
              <a:rPr lang="cs-CZ" dirty="0"/>
              <a:t> </a:t>
            </a:r>
            <a:r>
              <a:rPr lang="cs-CZ" dirty="0" err="1"/>
              <a:t>an</a:t>
            </a:r>
            <a:r>
              <a:rPr lang="cs-CZ" dirty="0"/>
              <a:t> </a:t>
            </a:r>
            <a:r>
              <a:rPr lang="cs-CZ" dirty="0" err="1"/>
              <a:t>alternative</a:t>
            </a:r>
            <a:r>
              <a:rPr lang="cs-CZ" dirty="0"/>
              <a:t>.</a:t>
            </a:r>
          </a:p>
          <a:p>
            <a:r>
              <a:rPr lang="cs-CZ" dirty="0" err="1"/>
              <a:t>We</a:t>
            </a:r>
            <a:r>
              <a:rPr lang="cs-CZ" dirty="0"/>
              <a:t> </a:t>
            </a:r>
            <a:r>
              <a:rPr lang="cs-CZ" dirty="0" err="1"/>
              <a:t>agree</a:t>
            </a:r>
            <a:r>
              <a:rPr lang="cs-CZ" dirty="0"/>
              <a:t> </a:t>
            </a:r>
            <a:r>
              <a:rPr lang="cs-CZ" dirty="0" err="1"/>
              <a:t>with</a:t>
            </a:r>
            <a:r>
              <a:rPr lang="cs-CZ" dirty="0"/>
              <a:t> </a:t>
            </a:r>
            <a:r>
              <a:rPr lang="cs-CZ" dirty="0" err="1"/>
              <a:t>Milojkovic</a:t>
            </a:r>
            <a:r>
              <a:rPr lang="cs-CZ" dirty="0"/>
              <a:t> and </a:t>
            </a:r>
            <a:r>
              <a:rPr lang="cs-CZ" dirty="0" err="1"/>
              <a:t>Zimbardo</a:t>
            </a:r>
            <a:r>
              <a:rPr lang="cs-CZ" dirty="0"/>
              <a:t> </a:t>
            </a:r>
            <a:r>
              <a:rPr lang="cs-CZ" dirty="0" err="1"/>
              <a:t>charismatic</a:t>
            </a:r>
            <a:r>
              <a:rPr lang="cs-CZ" dirty="0"/>
              <a:t> </a:t>
            </a:r>
            <a:r>
              <a:rPr lang="cs-CZ" dirty="0" err="1"/>
              <a:t>teaching</a:t>
            </a:r>
            <a:r>
              <a:rPr lang="cs-CZ" dirty="0"/>
              <a:t> </a:t>
            </a:r>
            <a:r>
              <a:rPr lang="cs-CZ" dirty="0" err="1"/>
              <a:t>is</a:t>
            </a:r>
            <a:r>
              <a:rPr lang="cs-CZ" dirty="0"/>
              <a:t> </a:t>
            </a:r>
            <a:r>
              <a:rPr lang="cs-CZ" dirty="0" err="1"/>
              <a:t>the</a:t>
            </a:r>
            <a:r>
              <a:rPr lang="cs-CZ" dirty="0"/>
              <a:t> </a:t>
            </a:r>
            <a:r>
              <a:rPr lang="cs-CZ" dirty="0" err="1"/>
              <a:t>one</a:t>
            </a:r>
            <a:r>
              <a:rPr lang="cs-CZ" dirty="0"/>
              <a:t> </a:t>
            </a:r>
            <a:r>
              <a:rPr lang="cs-CZ" dirty="0" err="1"/>
              <a:t>which</a:t>
            </a:r>
            <a:r>
              <a:rPr lang="cs-CZ" dirty="0"/>
              <a:t> </a:t>
            </a:r>
            <a:r>
              <a:rPr lang="cs-CZ" dirty="0" err="1"/>
              <a:t>touches</a:t>
            </a:r>
            <a:r>
              <a:rPr lang="cs-CZ" dirty="0"/>
              <a:t> student EMOTIONS, not </a:t>
            </a:r>
            <a:r>
              <a:rPr lang="cs-CZ" dirty="0" err="1"/>
              <a:t>only</a:t>
            </a:r>
            <a:r>
              <a:rPr lang="cs-CZ" dirty="0"/>
              <a:t> </a:t>
            </a:r>
            <a:r>
              <a:rPr lang="cs-CZ" dirty="0" err="1"/>
              <a:t>reasoning</a:t>
            </a:r>
            <a:r>
              <a:rPr lang="cs-CZ" dirty="0"/>
              <a:t>.</a:t>
            </a:r>
          </a:p>
        </p:txBody>
      </p:sp>
    </p:spTree>
    <p:extLst>
      <p:ext uri="{BB962C8B-B14F-4D97-AF65-F5344CB8AC3E}">
        <p14:creationId xmlns:p14="http://schemas.microsoft.com/office/powerpoint/2010/main" val="3339768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cs-CZ" dirty="0"/>
              <a:t>WHAT  IS  CHARISMA?</a:t>
            </a:r>
          </a:p>
        </p:txBody>
      </p:sp>
      <p:pic>
        <p:nvPicPr>
          <p:cNvPr id="2052" name="Picture 4" descr="C:\Users\dobrodan\Pictures\charisma defini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916832"/>
            <a:ext cx="7920880" cy="4176464"/>
          </a:xfrm>
          <a:prstGeom prst="rect">
            <a:avLst/>
          </a:prstGeom>
          <a:noFill/>
          <a:extLst>
            <a:ext uri="{909E8E84-426E-40DD-AFC4-6F175D3DCCD1}">
              <a14:hiddenFill xmlns:a14="http://schemas.microsoft.com/office/drawing/2010/main">
                <a:solidFill>
                  <a:srgbClr val="FFFFFF"/>
                </a:solidFill>
              </a14:hiddenFill>
            </a:ext>
          </a:extLst>
        </p:spPr>
      </p:pic>
      <p:sp>
        <p:nvSpPr>
          <p:cNvPr id="4" name="Zástupný symbol pro obsah 3"/>
          <p:cNvSpPr>
            <a:spLocks noGrp="1"/>
          </p:cNvSpPr>
          <p:nvPr>
            <p:ph idx="1"/>
          </p:nvPr>
        </p:nvSpPr>
        <p:spPr>
          <a:xfrm>
            <a:off x="457200" y="1916832"/>
            <a:ext cx="8147248" cy="4209331"/>
          </a:xfrm>
        </p:spPr>
        <p:txBody>
          <a:bodyPr/>
          <a:lstStyle/>
          <a:p>
            <a:endParaRPr lang="cs-CZ" dirty="0"/>
          </a:p>
        </p:txBody>
      </p:sp>
    </p:spTree>
    <p:extLst>
      <p:ext uri="{BB962C8B-B14F-4D97-AF65-F5344CB8AC3E}">
        <p14:creationId xmlns:p14="http://schemas.microsoft.com/office/powerpoint/2010/main" val="4102782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cs-CZ" dirty="0"/>
              <a:t>Are </a:t>
            </a:r>
            <a:r>
              <a:rPr lang="cs-CZ" dirty="0" err="1"/>
              <a:t>they</a:t>
            </a:r>
            <a:r>
              <a:rPr lang="cs-CZ" dirty="0"/>
              <a:t> </a:t>
            </a:r>
            <a:r>
              <a:rPr lang="cs-CZ" dirty="0" err="1"/>
              <a:t>charismatic</a:t>
            </a:r>
            <a:r>
              <a:rPr lang="cs-CZ" dirty="0"/>
              <a:t>?</a:t>
            </a:r>
          </a:p>
        </p:txBody>
      </p:sp>
      <p:pic>
        <p:nvPicPr>
          <p:cNvPr id="4" name="Picture 2" descr="C:\Users\dobrodan\Pictures\george clooney.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35896" y="2803557"/>
            <a:ext cx="1847850" cy="2466975"/>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C:\Users\dobrodan\Pictures\Papež.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2060848"/>
            <a:ext cx="2376265" cy="2088231"/>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dobrodan\Pictures\homer.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28184" y="3501008"/>
            <a:ext cx="2304256" cy="27096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5001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cs-CZ" b="1" dirty="0" err="1"/>
              <a:t>Charismatic</a:t>
            </a:r>
            <a:r>
              <a:rPr lang="cs-CZ" b="1" dirty="0"/>
              <a:t> </a:t>
            </a:r>
            <a:r>
              <a:rPr lang="cs-CZ" b="1" dirty="0" err="1"/>
              <a:t>teaching</a:t>
            </a:r>
            <a:endParaRPr lang="cs-CZ" b="1" dirty="0"/>
          </a:p>
        </p:txBody>
      </p:sp>
      <p:sp>
        <p:nvSpPr>
          <p:cNvPr id="3" name="Zástupný symbol pro obsah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lnSpcReduction="10000"/>
          </a:bodyPr>
          <a:lstStyle/>
          <a:p>
            <a:r>
              <a:rPr lang="cs-CZ" dirty="0" err="1"/>
              <a:t>Teaching</a:t>
            </a:r>
            <a:r>
              <a:rPr lang="cs-CZ" dirty="0"/>
              <a:t> </a:t>
            </a:r>
            <a:r>
              <a:rPr lang="cs-CZ" dirty="0" err="1"/>
              <a:t>is</a:t>
            </a:r>
            <a:r>
              <a:rPr lang="cs-CZ" dirty="0"/>
              <a:t> </a:t>
            </a:r>
            <a:r>
              <a:rPr lang="cs-CZ" dirty="0" err="1"/>
              <a:t>often</a:t>
            </a:r>
            <a:r>
              <a:rPr lang="cs-CZ" dirty="0"/>
              <a:t> </a:t>
            </a:r>
            <a:r>
              <a:rPr lang="cs-CZ" dirty="0" err="1"/>
              <a:t>considered</a:t>
            </a:r>
            <a:r>
              <a:rPr lang="cs-CZ" dirty="0"/>
              <a:t> a </a:t>
            </a:r>
            <a:r>
              <a:rPr lang="cs-CZ" dirty="0" err="1"/>
              <a:t>difficult</a:t>
            </a:r>
            <a:r>
              <a:rPr lang="cs-CZ" dirty="0"/>
              <a:t> </a:t>
            </a:r>
            <a:r>
              <a:rPr lang="cs-CZ" dirty="0" err="1"/>
              <a:t>job</a:t>
            </a:r>
            <a:r>
              <a:rPr lang="cs-CZ" dirty="0"/>
              <a:t> “</a:t>
            </a:r>
            <a:r>
              <a:rPr lang="cs-CZ" dirty="0" err="1"/>
              <a:t>that</a:t>
            </a:r>
            <a:r>
              <a:rPr lang="cs-CZ" dirty="0"/>
              <a:t> </a:t>
            </a:r>
            <a:r>
              <a:rPr lang="cs-CZ" dirty="0" err="1"/>
              <a:t>seems</a:t>
            </a:r>
            <a:r>
              <a:rPr lang="cs-CZ" dirty="0"/>
              <a:t> </a:t>
            </a:r>
            <a:r>
              <a:rPr lang="cs-CZ" dirty="0" err="1"/>
              <a:t>easy</a:t>
            </a:r>
            <a:r>
              <a:rPr lang="cs-CZ" dirty="0"/>
              <a:t>” (</a:t>
            </a:r>
            <a:r>
              <a:rPr lang="cs-CZ" dirty="0" err="1"/>
              <a:t>Labaree</a:t>
            </a:r>
            <a:r>
              <a:rPr lang="cs-CZ" dirty="0"/>
              <a:t>)</a:t>
            </a:r>
          </a:p>
          <a:p>
            <a:r>
              <a:rPr lang="cs-CZ" dirty="0" err="1"/>
              <a:t>Theory</a:t>
            </a:r>
            <a:r>
              <a:rPr lang="cs-CZ" dirty="0"/>
              <a:t> </a:t>
            </a:r>
            <a:r>
              <a:rPr lang="cs-CZ" dirty="0" err="1"/>
              <a:t>of</a:t>
            </a:r>
            <a:r>
              <a:rPr lang="cs-CZ" dirty="0"/>
              <a:t> </a:t>
            </a:r>
            <a:r>
              <a:rPr lang="cs-CZ" dirty="0" err="1"/>
              <a:t>education</a:t>
            </a:r>
            <a:r>
              <a:rPr lang="cs-CZ" dirty="0"/>
              <a:t>, </a:t>
            </a:r>
            <a:r>
              <a:rPr lang="cs-CZ" dirty="0" err="1"/>
              <a:t>educational</a:t>
            </a:r>
            <a:r>
              <a:rPr lang="cs-CZ" dirty="0"/>
              <a:t> psychology and </a:t>
            </a:r>
            <a:r>
              <a:rPr lang="cs-CZ" dirty="0" err="1"/>
              <a:t>other</a:t>
            </a:r>
            <a:r>
              <a:rPr lang="cs-CZ" dirty="0"/>
              <a:t> </a:t>
            </a:r>
            <a:r>
              <a:rPr lang="cs-CZ" dirty="0" err="1"/>
              <a:t>sciences</a:t>
            </a:r>
            <a:r>
              <a:rPr lang="cs-CZ" dirty="0"/>
              <a:t> </a:t>
            </a:r>
            <a:r>
              <a:rPr lang="cs-CZ" dirty="0" err="1"/>
              <a:t>have</a:t>
            </a:r>
            <a:r>
              <a:rPr lang="cs-CZ" dirty="0"/>
              <a:t> </a:t>
            </a:r>
            <a:r>
              <a:rPr lang="cs-CZ" dirty="0" err="1"/>
              <a:t>explored</a:t>
            </a:r>
            <a:r>
              <a:rPr lang="cs-CZ" dirty="0"/>
              <a:t> </a:t>
            </a:r>
            <a:r>
              <a:rPr lang="cs-CZ" dirty="0" err="1"/>
              <a:t>factors</a:t>
            </a:r>
            <a:r>
              <a:rPr lang="cs-CZ" dirty="0"/>
              <a:t> such as </a:t>
            </a:r>
            <a:r>
              <a:rPr lang="cs-CZ" dirty="0" err="1"/>
              <a:t>teaching</a:t>
            </a:r>
            <a:r>
              <a:rPr lang="cs-CZ" dirty="0"/>
              <a:t> </a:t>
            </a:r>
            <a:r>
              <a:rPr lang="cs-CZ" dirty="0" err="1"/>
              <a:t>methods</a:t>
            </a:r>
            <a:r>
              <a:rPr lang="cs-CZ" dirty="0"/>
              <a:t> </a:t>
            </a:r>
            <a:r>
              <a:rPr lang="cs-CZ" dirty="0" err="1"/>
              <a:t>used</a:t>
            </a:r>
            <a:r>
              <a:rPr lang="cs-CZ" dirty="0"/>
              <a:t> by </a:t>
            </a:r>
            <a:r>
              <a:rPr lang="cs-CZ" dirty="0" err="1"/>
              <a:t>successful</a:t>
            </a:r>
            <a:r>
              <a:rPr lang="cs-CZ" dirty="0"/>
              <a:t> </a:t>
            </a:r>
            <a:r>
              <a:rPr lang="cs-CZ" dirty="0" err="1"/>
              <a:t>teachers</a:t>
            </a:r>
            <a:r>
              <a:rPr lang="cs-CZ" dirty="0"/>
              <a:t>, </a:t>
            </a:r>
            <a:r>
              <a:rPr lang="cs-CZ" dirty="0" err="1"/>
              <a:t>the</a:t>
            </a:r>
            <a:r>
              <a:rPr lang="cs-CZ" dirty="0"/>
              <a:t> </a:t>
            </a:r>
            <a:r>
              <a:rPr lang="cs-CZ" dirty="0" err="1"/>
              <a:t>effects</a:t>
            </a:r>
            <a:r>
              <a:rPr lang="cs-CZ" dirty="0"/>
              <a:t> </a:t>
            </a:r>
            <a:r>
              <a:rPr lang="cs-CZ" dirty="0" err="1"/>
              <a:t>of</a:t>
            </a:r>
            <a:r>
              <a:rPr lang="cs-CZ" dirty="0"/>
              <a:t> </a:t>
            </a:r>
            <a:r>
              <a:rPr lang="cs-CZ" dirty="0" err="1"/>
              <a:t>teachers</a:t>
            </a:r>
            <a:r>
              <a:rPr lang="cs-CZ" dirty="0"/>
              <a:t>’ </a:t>
            </a:r>
            <a:r>
              <a:rPr lang="cs-CZ" dirty="0" err="1"/>
              <a:t>backgrounds</a:t>
            </a:r>
            <a:r>
              <a:rPr lang="cs-CZ" dirty="0"/>
              <a:t> </a:t>
            </a:r>
            <a:r>
              <a:rPr lang="cs-CZ" dirty="0" err="1"/>
              <a:t>or</a:t>
            </a:r>
            <a:r>
              <a:rPr lang="cs-CZ" dirty="0"/>
              <a:t> </a:t>
            </a:r>
            <a:r>
              <a:rPr lang="cs-CZ" dirty="0" err="1"/>
              <a:t>teachers</a:t>
            </a:r>
            <a:r>
              <a:rPr lang="cs-CZ" dirty="0"/>
              <a:t>’ </a:t>
            </a:r>
            <a:r>
              <a:rPr lang="cs-CZ" dirty="0" err="1"/>
              <a:t>personal</a:t>
            </a:r>
            <a:r>
              <a:rPr lang="cs-CZ" dirty="0"/>
              <a:t> </a:t>
            </a:r>
            <a:r>
              <a:rPr lang="cs-CZ" dirty="0" err="1"/>
              <a:t>characteristics</a:t>
            </a:r>
            <a:r>
              <a:rPr lang="cs-CZ" dirty="0"/>
              <a:t> and </a:t>
            </a:r>
            <a:r>
              <a:rPr lang="cs-CZ" dirty="0" err="1"/>
              <a:t>behaviours</a:t>
            </a:r>
            <a:r>
              <a:rPr lang="cs-CZ" dirty="0"/>
              <a:t> (</a:t>
            </a:r>
            <a:r>
              <a:rPr lang="cs-CZ" dirty="0" err="1"/>
              <a:t>for</a:t>
            </a:r>
            <a:r>
              <a:rPr lang="cs-CZ" dirty="0"/>
              <a:t> </a:t>
            </a:r>
            <a:r>
              <a:rPr lang="cs-CZ" dirty="0" err="1"/>
              <a:t>example</a:t>
            </a:r>
            <a:r>
              <a:rPr lang="cs-CZ" dirty="0"/>
              <a:t>, </a:t>
            </a:r>
            <a:r>
              <a:rPr lang="cs-CZ" dirty="0" err="1"/>
              <a:t>enthusiasm</a:t>
            </a:r>
            <a:r>
              <a:rPr lang="cs-CZ" dirty="0"/>
              <a:t>, </a:t>
            </a:r>
            <a:r>
              <a:rPr lang="cs-CZ" dirty="0" err="1"/>
              <a:t>empathy</a:t>
            </a:r>
            <a:r>
              <a:rPr lang="cs-CZ" dirty="0"/>
              <a:t>, </a:t>
            </a:r>
            <a:r>
              <a:rPr lang="cs-CZ" dirty="0" err="1"/>
              <a:t>communication</a:t>
            </a:r>
            <a:r>
              <a:rPr lang="cs-CZ" dirty="0"/>
              <a:t> </a:t>
            </a:r>
            <a:r>
              <a:rPr lang="cs-CZ" dirty="0" err="1"/>
              <a:t>skills</a:t>
            </a:r>
            <a:r>
              <a:rPr lang="cs-CZ" dirty="0"/>
              <a:t>, </a:t>
            </a:r>
            <a:r>
              <a:rPr lang="cs-CZ" dirty="0" err="1"/>
              <a:t>etc</a:t>
            </a:r>
            <a:r>
              <a:rPr lang="cs-CZ" dirty="0"/>
              <a:t>.).e, 2000). </a:t>
            </a:r>
          </a:p>
        </p:txBody>
      </p:sp>
    </p:spTree>
    <p:extLst>
      <p:ext uri="{BB962C8B-B14F-4D97-AF65-F5344CB8AC3E}">
        <p14:creationId xmlns:p14="http://schemas.microsoft.com/office/powerpoint/2010/main" val="1047487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cs-CZ" b="1" dirty="0" err="1"/>
              <a:t>Who</a:t>
            </a:r>
            <a:r>
              <a:rPr lang="cs-CZ" b="1" dirty="0"/>
              <a:t> are </a:t>
            </a:r>
            <a:r>
              <a:rPr lang="cs-CZ" b="1" dirty="0" err="1"/>
              <a:t>successful</a:t>
            </a:r>
            <a:r>
              <a:rPr lang="cs-CZ" b="1" dirty="0"/>
              <a:t> </a:t>
            </a:r>
            <a:r>
              <a:rPr lang="cs-CZ" b="1" dirty="0" err="1"/>
              <a:t>teachers</a:t>
            </a:r>
            <a:r>
              <a:rPr lang="cs-CZ" b="1" dirty="0"/>
              <a:t>?</a:t>
            </a:r>
          </a:p>
        </p:txBody>
      </p:sp>
      <p:sp>
        <p:nvSpPr>
          <p:cNvPr id="3" name="Zástupný symbol pro obsah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85000" lnSpcReduction="20000"/>
          </a:bodyPr>
          <a:lstStyle/>
          <a:p>
            <a:r>
              <a:rPr lang="cs-CZ" b="1" dirty="0" err="1"/>
              <a:t>There</a:t>
            </a:r>
            <a:r>
              <a:rPr lang="cs-CZ" b="1" dirty="0"/>
              <a:t> </a:t>
            </a:r>
            <a:r>
              <a:rPr lang="cs-CZ" b="1" dirty="0" err="1"/>
              <a:t>is</a:t>
            </a:r>
            <a:r>
              <a:rPr lang="cs-CZ" b="1" dirty="0"/>
              <a:t> no </a:t>
            </a:r>
            <a:r>
              <a:rPr lang="cs-CZ" b="1" dirty="0" err="1"/>
              <a:t>doubt</a:t>
            </a:r>
            <a:r>
              <a:rPr lang="cs-CZ" b="1" dirty="0"/>
              <a:t> </a:t>
            </a:r>
            <a:r>
              <a:rPr lang="cs-CZ" b="1" dirty="0" err="1"/>
              <a:t>students</a:t>
            </a:r>
            <a:r>
              <a:rPr lang="cs-CZ" b="1" dirty="0"/>
              <a:t> </a:t>
            </a:r>
            <a:r>
              <a:rPr lang="cs-CZ" b="1" dirty="0" err="1"/>
              <a:t>like</a:t>
            </a:r>
            <a:r>
              <a:rPr lang="cs-CZ" b="1" dirty="0"/>
              <a:t> to </a:t>
            </a:r>
            <a:r>
              <a:rPr lang="cs-CZ" b="1" dirty="0" err="1"/>
              <a:t>attend</a:t>
            </a:r>
            <a:r>
              <a:rPr lang="cs-CZ" b="1" dirty="0"/>
              <a:t> </a:t>
            </a:r>
            <a:r>
              <a:rPr lang="cs-CZ" b="1" dirty="0" err="1"/>
              <a:t>some</a:t>
            </a:r>
            <a:r>
              <a:rPr lang="cs-CZ" b="1" dirty="0"/>
              <a:t> </a:t>
            </a:r>
            <a:r>
              <a:rPr lang="cs-CZ" b="1" dirty="0" err="1"/>
              <a:t>teachers</a:t>
            </a:r>
            <a:r>
              <a:rPr lang="cs-CZ" b="1" dirty="0"/>
              <a:t>´ </a:t>
            </a:r>
            <a:r>
              <a:rPr lang="cs-CZ" b="1" dirty="0" err="1"/>
              <a:t>classes</a:t>
            </a:r>
            <a:r>
              <a:rPr lang="cs-CZ" b="1" dirty="0"/>
              <a:t> more </a:t>
            </a:r>
            <a:r>
              <a:rPr lang="cs-CZ" b="1" dirty="0" err="1"/>
              <a:t>than</a:t>
            </a:r>
            <a:r>
              <a:rPr lang="cs-CZ" b="1" dirty="0"/>
              <a:t> </a:t>
            </a:r>
            <a:r>
              <a:rPr lang="cs-CZ" b="1" dirty="0" err="1"/>
              <a:t>the</a:t>
            </a:r>
            <a:r>
              <a:rPr lang="cs-CZ" b="1" dirty="0"/>
              <a:t> </a:t>
            </a:r>
            <a:r>
              <a:rPr lang="cs-CZ" b="1" dirty="0" err="1"/>
              <a:t>other´s</a:t>
            </a:r>
            <a:r>
              <a:rPr lang="cs-CZ" dirty="0"/>
              <a:t>. </a:t>
            </a:r>
          </a:p>
          <a:p>
            <a:r>
              <a:rPr lang="cs-CZ" dirty="0" err="1"/>
              <a:t>We</a:t>
            </a:r>
            <a:r>
              <a:rPr lang="cs-CZ" dirty="0"/>
              <a:t> had </a:t>
            </a:r>
            <a:r>
              <a:rPr lang="cs-CZ" dirty="0" err="1"/>
              <a:t>conducted</a:t>
            </a:r>
            <a:r>
              <a:rPr lang="cs-CZ" dirty="0"/>
              <a:t> </a:t>
            </a:r>
            <a:r>
              <a:rPr lang="cs-CZ" dirty="0" err="1"/>
              <a:t>surveys</a:t>
            </a:r>
            <a:r>
              <a:rPr lang="cs-CZ" dirty="0"/>
              <a:t> </a:t>
            </a:r>
            <a:r>
              <a:rPr lang="cs-CZ" dirty="0" err="1"/>
              <a:t>about</a:t>
            </a:r>
            <a:r>
              <a:rPr lang="cs-CZ" dirty="0"/>
              <a:t> </a:t>
            </a:r>
            <a:r>
              <a:rPr lang="cs-CZ" dirty="0" err="1"/>
              <a:t>the</a:t>
            </a:r>
            <a:r>
              <a:rPr lang="cs-CZ" dirty="0"/>
              <a:t> </a:t>
            </a:r>
            <a:r>
              <a:rPr lang="cs-CZ" dirty="0" err="1"/>
              <a:t>teaching</a:t>
            </a:r>
            <a:r>
              <a:rPr lang="cs-CZ" dirty="0"/>
              <a:t> </a:t>
            </a:r>
            <a:r>
              <a:rPr lang="cs-CZ" dirty="0" err="1"/>
              <a:t>behaviours</a:t>
            </a:r>
            <a:r>
              <a:rPr lang="cs-CZ" dirty="0"/>
              <a:t> </a:t>
            </a:r>
            <a:r>
              <a:rPr lang="cs-CZ" dirty="0" err="1"/>
              <a:t>good</a:t>
            </a:r>
            <a:r>
              <a:rPr lang="cs-CZ" dirty="0"/>
              <a:t> </a:t>
            </a:r>
            <a:r>
              <a:rPr lang="cs-CZ" dirty="0" err="1"/>
              <a:t>teachers</a:t>
            </a:r>
            <a:r>
              <a:rPr lang="cs-CZ" dirty="0"/>
              <a:t> in </a:t>
            </a:r>
            <a:r>
              <a:rPr lang="cs-CZ" dirty="0" err="1"/>
              <a:t>engineering</a:t>
            </a:r>
            <a:r>
              <a:rPr lang="cs-CZ" dirty="0"/>
              <a:t> </a:t>
            </a:r>
            <a:r>
              <a:rPr lang="cs-CZ" dirty="0" err="1"/>
              <a:t>programmes</a:t>
            </a:r>
            <a:r>
              <a:rPr lang="cs-CZ" dirty="0"/>
              <a:t> had in </a:t>
            </a:r>
            <a:r>
              <a:rPr lang="cs-CZ" dirty="0" err="1"/>
              <a:t>common</a:t>
            </a:r>
            <a:r>
              <a:rPr lang="cs-CZ" dirty="0"/>
              <a:t>)</a:t>
            </a:r>
            <a:r>
              <a:rPr lang="en-US" dirty="0"/>
              <a:t>. </a:t>
            </a:r>
            <a:endParaRPr lang="cs-CZ" dirty="0"/>
          </a:p>
          <a:p>
            <a:r>
              <a:rPr lang="en-US" dirty="0"/>
              <a:t>In our research, students reported various qualities - these can be divided into 3 categories</a:t>
            </a:r>
            <a:r>
              <a:rPr lang="cs-CZ" dirty="0"/>
              <a:t>:</a:t>
            </a:r>
          </a:p>
          <a:p>
            <a:r>
              <a:rPr lang="en-US" dirty="0"/>
              <a:t>an expert in his specialization, </a:t>
            </a:r>
            <a:endParaRPr lang="cs-CZ" dirty="0"/>
          </a:p>
          <a:p>
            <a:r>
              <a:rPr lang="en-US" dirty="0"/>
              <a:t>he/she should have good didactic, pedagogical and presentation skills </a:t>
            </a:r>
            <a:endParaRPr lang="cs-CZ" dirty="0"/>
          </a:p>
          <a:p>
            <a:r>
              <a:rPr lang="cs-CZ" dirty="0" err="1"/>
              <a:t>Should</a:t>
            </a:r>
            <a:r>
              <a:rPr lang="cs-CZ" dirty="0"/>
              <a:t> </a:t>
            </a:r>
            <a:r>
              <a:rPr lang="en-US" dirty="0"/>
              <a:t>have certain human qualities (e.g. humor, </a:t>
            </a:r>
            <a:r>
              <a:rPr lang="en-US" dirty="0" err="1"/>
              <a:t>disponibility</a:t>
            </a:r>
            <a:r>
              <a:rPr lang="en-US" dirty="0"/>
              <a:t>, enthusiasm). </a:t>
            </a:r>
            <a:endParaRPr lang="cs-CZ" dirty="0"/>
          </a:p>
          <a:p>
            <a:endParaRPr lang="cs-CZ" dirty="0"/>
          </a:p>
        </p:txBody>
      </p:sp>
    </p:spTree>
    <p:extLst>
      <p:ext uri="{BB962C8B-B14F-4D97-AF65-F5344CB8AC3E}">
        <p14:creationId xmlns:p14="http://schemas.microsoft.com/office/powerpoint/2010/main" val="1144925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cs-CZ" b="1" dirty="0"/>
              <a:t>„</a:t>
            </a:r>
            <a:r>
              <a:rPr lang="cs-CZ" b="1" dirty="0" err="1"/>
              <a:t>Good</a:t>
            </a:r>
            <a:r>
              <a:rPr lang="cs-CZ" b="1" dirty="0"/>
              <a:t>“ +/ „</a:t>
            </a:r>
            <a:r>
              <a:rPr lang="cs-CZ" b="1" dirty="0" err="1"/>
              <a:t>charismatic</a:t>
            </a:r>
            <a:r>
              <a:rPr lang="cs-CZ" b="1" dirty="0"/>
              <a:t>“ </a:t>
            </a:r>
            <a:r>
              <a:rPr lang="cs-CZ" b="1" dirty="0" err="1"/>
              <a:t>teachers</a:t>
            </a:r>
            <a:endParaRPr lang="cs-CZ" b="1" dirty="0"/>
          </a:p>
        </p:txBody>
      </p:sp>
      <p:sp>
        <p:nvSpPr>
          <p:cNvPr id="3" name="Zástupný symbol pro obsah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77500" lnSpcReduction="20000"/>
          </a:bodyPr>
          <a:lstStyle/>
          <a:p>
            <a:r>
              <a:rPr lang="cs-CZ" dirty="0" err="1"/>
              <a:t>Students</a:t>
            </a:r>
            <a:r>
              <a:rPr lang="cs-CZ" dirty="0"/>
              <a:t> </a:t>
            </a:r>
            <a:r>
              <a:rPr lang="cs-CZ" dirty="0" err="1"/>
              <a:t>like</a:t>
            </a:r>
            <a:r>
              <a:rPr lang="cs-CZ" dirty="0"/>
              <a:t> to </a:t>
            </a:r>
            <a:r>
              <a:rPr lang="cs-CZ" dirty="0" err="1"/>
              <a:t>attend</a:t>
            </a:r>
            <a:r>
              <a:rPr lang="cs-CZ" dirty="0"/>
              <a:t>  </a:t>
            </a:r>
            <a:r>
              <a:rPr lang="cs-CZ" dirty="0" err="1"/>
              <a:t>some</a:t>
            </a:r>
            <a:r>
              <a:rPr lang="cs-CZ" dirty="0"/>
              <a:t> </a:t>
            </a:r>
            <a:r>
              <a:rPr lang="cs-CZ" dirty="0" err="1"/>
              <a:t>teachers</a:t>
            </a:r>
            <a:r>
              <a:rPr lang="cs-CZ" dirty="0"/>
              <a:t>´ </a:t>
            </a:r>
            <a:r>
              <a:rPr lang="cs-CZ" dirty="0" err="1"/>
              <a:t>classes</a:t>
            </a:r>
            <a:r>
              <a:rPr lang="cs-CZ" dirty="0"/>
              <a:t> </a:t>
            </a:r>
            <a:r>
              <a:rPr lang="cs-CZ" dirty="0" err="1"/>
              <a:t>because</a:t>
            </a:r>
            <a:r>
              <a:rPr lang="cs-CZ" dirty="0"/>
              <a:t> </a:t>
            </a:r>
            <a:r>
              <a:rPr lang="cs-CZ" dirty="0" err="1"/>
              <a:t>of</a:t>
            </a:r>
            <a:r>
              <a:rPr lang="cs-CZ" dirty="0"/>
              <a:t> </a:t>
            </a:r>
            <a:r>
              <a:rPr lang="cs-CZ" dirty="0" err="1"/>
              <a:t>special</a:t>
            </a:r>
            <a:r>
              <a:rPr lang="cs-CZ" dirty="0"/>
              <a:t> </a:t>
            </a:r>
            <a:r>
              <a:rPr lang="cs-CZ" dirty="0" err="1"/>
              <a:t>characteristics</a:t>
            </a:r>
            <a:r>
              <a:rPr lang="cs-CZ" dirty="0"/>
              <a:t> </a:t>
            </a:r>
            <a:r>
              <a:rPr lang="cs-CZ" dirty="0" err="1"/>
              <a:t>of</a:t>
            </a:r>
            <a:r>
              <a:rPr lang="cs-CZ" dirty="0"/>
              <a:t> </a:t>
            </a:r>
            <a:r>
              <a:rPr lang="cs-CZ" dirty="0" err="1"/>
              <a:t>their</a:t>
            </a:r>
            <a:r>
              <a:rPr lang="cs-CZ" dirty="0"/>
              <a:t> personality. </a:t>
            </a:r>
          </a:p>
          <a:p>
            <a:r>
              <a:rPr lang="cs-CZ" dirty="0"/>
              <a:t>In </a:t>
            </a:r>
            <a:r>
              <a:rPr lang="cs-CZ" dirty="0" err="1"/>
              <a:t>some</a:t>
            </a:r>
            <a:r>
              <a:rPr lang="cs-CZ" dirty="0"/>
              <a:t> </a:t>
            </a:r>
            <a:r>
              <a:rPr lang="cs-CZ" dirty="0" err="1"/>
              <a:t>resources</a:t>
            </a:r>
            <a:r>
              <a:rPr lang="cs-CZ" dirty="0"/>
              <a:t> these </a:t>
            </a:r>
            <a:r>
              <a:rPr lang="cs-CZ" dirty="0" err="1"/>
              <a:t>teachers</a:t>
            </a:r>
            <a:r>
              <a:rPr lang="cs-CZ" dirty="0"/>
              <a:t> are </a:t>
            </a:r>
            <a:r>
              <a:rPr lang="cs-CZ" dirty="0" err="1"/>
              <a:t>simply</a:t>
            </a:r>
            <a:r>
              <a:rPr lang="cs-CZ" dirty="0"/>
              <a:t> </a:t>
            </a:r>
            <a:r>
              <a:rPr lang="cs-CZ" dirty="0" err="1"/>
              <a:t>called</a:t>
            </a:r>
            <a:r>
              <a:rPr lang="cs-CZ" dirty="0"/>
              <a:t> </a:t>
            </a:r>
            <a:r>
              <a:rPr lang="cs-CZ" i="1" dirty="0" err="1"/>
              <a:t>quality</a:t>
            </a:r>
            <a:r>
              <a:rPr lang="cs-CZ" i="1" dirty="0"/>
              <a:t> </a:t>
            </a:r>
            <a:r>
              <a:rPr lang="cs-CZ" i="1" dirty="0" err="1"/>
              <a:t>teachers</a:t>
            </a:r>
            <a:r>
              <a:rPr lang="cs-CZ" i="1" dirty="0"/>
              <a:t> </a:t>
            </a:r>
            <a:r>
              <a:rPr lang="cs-CZ" dirty="0" err="1"/>
              <a:t>while</a:t>
            </a:r>
            <a:r>
              <a:rPr lang="cs-CZ" dirty="0"/>
              <a:t> in </a:t>
            </a:r>
            <a:r>
              <a:rPr lang="cs-CZ" dirty="0" err="1"/>
              <a:t>other</a:t>
            </a:r>
            <a:r>
              <a:rPr lang="cs-CZ" dirty="0"/>
              <a:t> </a:t>
            </a:r>
            <a:r>
              <a:rPr lang="cs-CZ" dirty="0" err="1"/>
              <a:t>cases</a:t>
            </a:r>
            <a:r>
              <a:rPr lang="cs-CZ" dirty="0"/>
              <a:t> </a:t>
            </a:r>
            <a:r>
              <a:rPr lang="cs-CZ" dirty="0" err="1"/>
              <a:t>the</a:t>
            </a:r>
            <a:r>
              <a:rPr lang="cs-CZ" dirty="0"/>
              <a:t> term </a:t>
            </a:r>
            <a:r>
              <a:rPr lang="cs-CZ" i="1" dirty="0" err="1"/>
              <a:t>charismatic</a:t>
            </a:r>
            <a:r>
              <a:rPr lang="cs-CZ" i="1" dirty="0"/>
              <a:t>  </a:t>
            </a:r>
            <a:r>
              <a:rPr lang="cs-CZ" i="1" dirty="0" err="1"/>
              <a:t>teacher</a:t>
            </a:r>
            <a:r>
              <a:rPr lang="cs-CZ" i="1" dirty="0"/>
              <a:t>  </a:t>
            </a:r>
            <a:r>
              <a:rPr lang="cs-CZ" dirty="0" err="1"/>
              <a:t>was</a:t>
            </a:r>
            <a:r>
              <a:rPr lang="cs-CZ" dirty="0"/>
              <a:t> </a:t>
            </a:r>
            <a:r>
              <a:rPr lang="cs-CZ" dirty="0" err="1"/>
              <a:t>used</a:t>
            </a:r>
            <a:r>
              <a:rPr lang="cs-CZ" dirty="0"/>
              <a:t>. </a:t>
            </a:r>
          </a:p>
          <a:p>
            <a:r>
              <a:rPr lang="cs-CZ" dirty="0" err="1"/>
              <a:t>Teaching</a:t>
            </a:r>
            <a:r>
              <a:rPr lang="cs-CZ" dirty="0"/>
              <a:t> charisma </a:t>
            </a:r>
            <a:r>
              <a:rPr lang="cs-CZ" dirty="0" err="1"/>
              <a:t>is</a:t>
            </a:r>
            <a:r>
              <a:rPr lang="cs-CZ" dirty="0"/>
              <a:t> </a:t>
            </a:r>
            <a:r>
              <a:rPr lang="cs-CZ" dirty="0" err="1"/>
              <a:t>described</a:t>
            </a:r>
            <a:r>
              <a:rPr lang="cs-CZ" dirty="0"/>
              <a:t> as  positive </a:t>
            </a:r>
            <a:r>
              <a:rPr lang="cs-CZ" dirty="0" err="1"/>
              <a:t>behaviour</a:t>
            </a:r>
            <a:r>
              <a:rPr lang="cs-CZ" dirty="0"/>
              <a:t> </a:t>
            </a:r>
            <a:r>
              <a:rPr lang="cs-CZ" dirty="0" err="1"/>
              <a:t>of</a:t>
            </a:r>
            <a:r>
              <a:rPr lang="cs-CZ" dirty="0"/>
              <a:t> a </a:t>
            </a:r>
            <a:r>
              <a:rPr lang="cs-CZ" dirty="0" err="1"/>
              <a:t>teacher</a:t>
            </a:r>
            <a:r>
              <a:rPr lang="cs-CZ" dirty="0"/>
              <a:t> in his </a:t>
            </a:r>
            <a:r>
              <a:rPr lang="cs-CZ" dirty="0" err="1"/>
              <a:t>class</a:t>
            </a:r>
            <a:r>
              <a:rPr lang="cs-CZ" dirty="0"/>
              <a:t>, </a:t>
            </a:r>
            <a:r>
              <a:rPr lang="cs-CZ" dirty="0" err="1"/>
              <a:t>which</a:t>
            </a:r>
            <a:r>
              <a:rPr lang="cs-CZ" dirty="0"/>
              <a:t> </a:t>
            </a:r>
            <a:r>
              <a:rPr lang="cs-CZ" dirty="0" err="1"/>
              <a:t>can</a:t>
            </a:r>
            <a:r>
              <a:rPr lang="cs-CZ" dirty="0"/>
              <a:t> </a:t>
            </a:r>
            <a:r>
              <a:rPr lang="cs-CZ" dirty="0" err="1"/>
              <a:t>deeply</a:t>
            </a:r>
            <a:r>
              <a:rPr lang="cs-CZ" dirty="0"/>
              <a:t> appeal </a:t>
            </a:r>
            <a:r>
              <a:rPr lang="cs-CZ" dirty="0" err="1"/>
              <a:t>students</a:t>
            </a:r>
            <a:r>
              <a:rPr lang="cs-CZ" dirty="0"/>
              <a:t> to </a:t>
            </a:r>
            <a:r>
              <a:rPr lang="cs-CZ" dirty="0" err="1"/>
              <a:t>learn</a:t>
            </a:r>
            <a:r>
              <a:rPr lang="cs-CZ" dirty="0"/>
              <a:t>. </a:t>
            </a:r>
            <a:r>
              <a:rPr lang="en-US" dirty="0"/>
              <a:t>While the teacher is perceived approachable, well prepared and sensitive to student needs, students might be committed to work harder. Students are more likely to be receptive to learning under his/her supportive social climate in the classroom. </a:t>
            </a:r>
            <a:endParaRPr lang="cs-CZ" dirty="0"/>
          </a:p>
        </p:txBody>
      </p:sp>
    </p:spTree>
    <p:extLst>
      <p:ext uri="{BB962C8B-B14F-4D97-AF65-F5344CB8AC3E}">
        <p14:creationId xmlns:p14="http://schemas.microsoft.com/office/powerpoint/2010/main" val="3625088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fontScale="90000"/>
          </a:bodyPr>
          <a:lstStyle/>
          <a:p>
            <a:r>
              <a:rPr lang="cs-CZ" b="1" dirty="0" err="1"/>
              <a:t>Can</a:t>
            </a:r>
            <a:r>
              <a:rPr lang="cs-CZ" b="1" dirty="0"/>
              <a:t> </a:t>
            </a:r>
            <a:r>
              <a:rPr lang="cs-CZ" b="1" dirty="0" err="1"/>
              <a:t>we</a:t>
            </a:r>
            <a:r>
              <a:rPr lang="cs-CZ" b="1" dirty="0"/>
              <a:t> </a:t>
            </a:r>
            <a:r>
              <a:rPr lang="cs-CZ" b="1" dirty="0" err="1"/>
              <a:t>measure</a:t>
            </a:r>
            <a:r>
              <a:rPr lang="cs-CZ" b="1" dirty="0"/>
              <a:t> </a:t>
            </a:r>
            <a:r>
              <a:rPr lang="cs-CZ" b="1" dirty="0" err="1"/>
              <a:t>teacher</a:t>
            </a:r>
            <a:r>
              <a:rPr lang="cs-CZ" b="1" dirty="0"/>
              <a:t> charisma?</a:t>
            </a:r>
          </a:p>
        </p:txBody>
      </p:sp>
      <p:sp>
        <p:nvSpPr>
          <p:cNvPr id="3" name="Zástupný symbol pro obsah 2"/>
          <p:cNvSpPr>
            <a:spLocks noGrp="1"/>
          </p:cNvSpPr>
          <p:nvPr>
            <p:ph idx="1"/>
          </p:nvPr>
        </p:nvSpPr>
        <p:spPr/>
        <p:txBody>
          <a:bodyPr/>
          <a:lstStyle/>
          <a:p>
            <a:r>
              <a:rPr lang="en-US" dirty="0"/>
              <a:t>Taiwanese authors Huang and Lin (2014) researched the topic of teaching charisma. They </a:t>
            </a:r>
            <a:r>
              <a:rPr lang="cs-CZ" dirty="0" err="1"/>
              <a:t>identified</a:t>
            </a:r>
            <a:r>
              <a:rPr lang="cs-CZ" dirty="0"/>
              <a:t> </a:t>
            </a:r>
            <a:r>
              <a:rPr lang="cs-CZ" dirty="0" err="1"/>
              <a:t>four</a:t>
            </a:r>
            <a:r>
              <a:rPr lang="cs-CZ" dirty="0"/>
              <a:t> </a:t>
            </a:r>
            <a:r>
              <a:rPr lang="cs-CZ" dirty="0" err="1"/>
              <a:t>merits</a:t>
            </a:r>
            <a:r>
              <a:rPr lang="cs-CZ" dirty="0"/>
              <a:t> </a:t>
            </a:r>
            <a:r>
              <a:rPr lang="cs-CZ" dirty="0" err="1"/>
              <a:t>that</a:t>
            </a:r>
            <a:r>
              <a:rPr lang="cs-CZ" dirty="0"/>
              <a:t> </a:t>
            </a:r>
            <a:r>
              <a:rPr lang="cs-CZ" dirty="0" err="1"/>
              <a:t>deeply</a:t>
            </a:r>
            <a:r>
              <a:rPr lang="cs-CZ" dirty="0"/>
              <a:t> </a:t>
            </a:r>
            <a:r>
              <a:rPr lang="cs-CZ" dirty="0" err="1"/>
              <a:t>attract</a:t>
            </a:r>
            <a:r>
              <a:rPr lang="cs-CZ" dirty="0"/>
              <a:t> </a:t>
            </a:r>
            <a:r>
              <a:rPr lang="cs-CZ" dirty="0" err="1"/>
              <a:t>students</a:t>
            </a:r>
            <a:r>
              <a:rPr lang="cs-CZ" dirty="0"/>
              <a:t> and are </a:t>
            </a:r>
            <a:r>
              <a:rPr lang="cs-CZ" dirty="0" err="1"/>
              <a:t>essential</a:t>
            </a:r>
            <a:r>
              <a:rPr lang="cs-CZ" dirty="0"/>
              <a:t> </a:t>
            </a:r>
            <a:r>
              <a:rPr lang="cs-CZ" dirty="0" err="1"/>
              <a:t>for</a:t>
            </a:r>
            <a:r>
              <a:rPr lang="cs-CZ" dirty="0"/>
              <a:t> a </a:t>
            </a:r>
            <a:r>
              <a:rPr lang="cs-CZ" dirty="0" err="1"/>
              <a:t>charismatic</a:t>
            </a:r>
            <a:r>
              <a:rPr lang="cs-CZ" dirty="0"/>
              <a:t> </a:t>
            </a:r>
            <a:r>
              <a:rPr lang="cs-CZ" dirty="0" err="1"/>
              <a:t>teacher</a:t>
            </a:r>
            <a:r>
              <a:rPr lang="cs-CZ" dirty="0"/>
              <a:t>:</a:t>
            </a:r>
          </a:p>
          <a:p>
            <a:pPr marL="0" indent="0">
              <a:buNone/>
            </a:pPr>
            <a:r>
              <a:rPr lang="cs-CZ" dirty="0"/>
              <a:t> </a:t>
            </a:r>
          </a:p>
          <a:p>
            <a:endParaRPr lang="cs-CZ" dirty="0"/>
          </a:p>
        </p:txBody>
      </p:sp>
    </p:spTree>
    <p:extLst>
      <p:ext uri="{BB962C8B-B14F-4D97-AF65-F5344CB8AC3E}">
        <p14:creationId xmlns:p14="http://schemas.microsoft.com/office/powerpoint/2010/main" val="1442408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cs-CZ" b="1" dirty="0" err="1"/>
              <a:t>Four</a:t>
            </a:r>
            <a:r>
              <a:rPr lang="cs-CZ" b="1" dirty="0"/>
              <a:t> </a:t>
            </a:r>
            <a:r>
              <a:rPr lang="cs-CZ" b="1" dirty="0" err="1"/>
              <a:t>Taiwanese</a:t>
            </a:r>
            <a:r>
              <a:rPr lang="cs-CZ" b="1" dirty="0"/>
              <a:t> </a:t>
            </a:r>
            <a:r>
              <a:rPr lang="cs-CZ" b="1" dirty="0" err="1"/>
              <a:t>Characteristics</a:t>
            </a:r>
            <a:endParaRPr lang="cs-CZ" b="1" dirty="0"/>
          </a:p>
        </p:txBody>
      </p:sp>
      <p:sp>
        <p:nvSpPr>
          <p:cNvPr id="3" name="Zástupný symbol pro obsah 2"/>
          <p:cNvSpPr>
            <a:spLocks noGrp="1"/>
          </p:cNvSpPr>
          <p:nvPr>
            <p:ph idx="1"/>
          </p:nvPr>
        </p:nvSpPr>
        <p:spPr/>
        <p:txBody>
          <a:bodyPr/>
          <a:lstStyle/>
          <a:p>
            <a:r>
              <a:rPr lang="cs-CZ" dirty="0" err="1"/>
              <a:t>First</a:t>
            </a:r>
            <a:r>
              <a:rPr lang="cs-CZ" dirty="0"/>
              <a:t>, a </a:t>
            </a:r>
            <a:r>
              <a:rPr lang="cs-CZ" dirty="0" err="1"/>
              <a:t>charismatic</a:t>
            </a:r>
            <a:r>
              <a:rPr lang="cs-CZ" dirty="0"/>
              <a:t> </a:t>
            </a:r>
            <a:r>
              <a:rPr lang="cs-CZ" dirty="0" err="1"/>
              <a:t>teacher</a:t>
            </a:r>
            <a:r>
              <a:rPr lang="cs-CZ" dirty="0"/>
              <a:t> </a:t>
            </a:r>
            <a:r>
              <a:rPr lang="cs-CZ" dirty="0" err="1"/>
              <a:t>should</a:t>
            </a:r>
            <a:r>
              <a:rPr lang="cs-CZ" dirty="0"/>
              <a:t> </a:t>
            </a:r>
            <a:r>
              <a:rPr lang="cs-CZ" dirty="0" err="1"/>
              <a:t>be</a:t>
            </a:r>
            <a:r>
              <a:rPr lang="cs-CZ" dirty="0"/>
              <a:t> </a:t>
            </a:r>
            <a:r>
              <a:rPr lang="cs-CZ" dirty="0" err="1"/>
              <a:t>knowledgeable</a:t>
            </a:r>
            <a:r>
              <a:rPr lang="cs-CZ" dirty="0"/>
              <a:t>, </a:t>
            </a:r>
            <a:r>
              <a:rPr lang="cs-CZ" dirty="0" err="1"/>
              <a:t>since</a:t>
            </a:r>
            <a:r>
              <a:rPr lang="cs-CZ" dirty="0"/>
              <a:t> </a:t>
            </a:r>
            <a:r>
              <a:rPr lang="cs-CZ" dirty="0" err="1"/>
              <a:t>teaching</a:t>
            </a:r>
            <a:r>
              <a:rPr lang="cs-CZ" dirty="0"/>
              <a:t> </a:t>
            </a:r>
            <a:r>
              <a:rPr lang="cs-CZ" dirty="0" err="1"/>
              <a:t>requires</a:t>
            </a:r>
            <a:r>
              <a:rPr lang="cs-CZ" dirty="0"/>
              <a:t> </a:t>
            </a:r>
            <a:r>
              <a:rPr lang="cs-CZ" dirty="0" err="1"/>
              <a:t>an</a:t>
            </a:r>
            <a:r>
              <a:rPr lang="cs-CZ" dirty="0"/>
              <a:t> </a:t>
            </a:r>
            <a:r>
              <a:rPr lang="cs-CZ" dirty="0" err="1"/>
              <a:t>interweaving</a:t>
            </a:r>
            <a:r>
              <a:rPr lang="cs-CZ" dirty="0"/>
              <a:t> </a:t>
            </a:r>
            <a:r>
              <a:rPr lang="cs-CZ" dirty="0" err="1"/>
              <a:t>of</a:t>
            </a:r>
            <a:r>
              <a:rPr lang="cs-CZ" dirty="0"/>
              <a:t> many </a:t>
            </a:r>
            <a:r>
              <a:rPr lang="cs-CZ" dirty="0" err="1"/>
              <a:t>kinds</a:t>
            </a:r>
            <a:r>
              <a:rPr lang="cs-CZ" dirty="0"/>
              <a:t> </a:t>
            </a:r>
            <a:r>
              <a:rPr lang="cs-CZ" dirty="0" err="1"/>
              <a:t>of</a:t>
            </a:r>
            <a:r>
              <a:rPr lang="cs-CZ" dirty="0"/>
              <a:t> </a:t>
            </a:r>
            <a:r>
              <a:rPr lang="cs-CZ" dirty="0" err="1"/>
              <a:t>specialized</a:t>
            </a:r>
            <a:r>
              <a:rPr lang="cs-CZ" dirty="0"/>
              <a:t> and </a:t>
            </a:r>
            <a:r>
              <a:rPr lang="cs-CZ" dirty="0" err="1"/>
              <a:t>continuously</a:t>
            </a:r>
            <a:r>
              <a:rPr lang="cs-CZ" dirty="0"/>
              <a:t> </a:t>
            </a:r>
            <a:r>
              <a:rPr lang="cs-CZ" dirty="0" err="1"/>
              <a:t>innovated</a:t>
            </a:r>
            <a:r>
              <a:rPr lang="cs-CZ" dirty="0"/>
              <a:t> </a:t>
            </a:r>
            <a:r>
              <a:rPr lang="cs-CZ" dirty="0" err="1"/>
              <a:t>knowledge</a:t>
            </a:r>
            <a:r>
              <a:rPr lang="cs-CZ" dirty="0"/>
              <a:t> (</a:t>
            </a:r>
            <a:r>
              <a:rPr lang="cs-CZ" dirty="0" err="1"/>
              <a:t>also</a:t>
            </a:r>
            <a:r>
              <a:rPr lang="cs-CZ" dirty="0"/>
              <a:t> by Dobrovská, 2017, </a:t>
            </a:r>
            <a:r>
              <a:rPr lang="cs-CZ" dirty="0" err="1"/>
              <a:t>Minchew</a:t>
            </a:r>
            <a:r>
              <a:rPr lang="cs-CZ" dirty="0"/>
              <a:t>, 2001, Neumann, 2018</a:t>
            </a:r>
            <a:r>
              <a:rPr lang="en-US" dirty="0"/>
              <a:t>)</a:t>
            </a:r>
            <a:r>
              <a:rPr lang="cs-CZ" dirty="0"/>
              <a:t>.</a:t>
            </a:r>
          </a:p>
          <a:p>
            <a:pPr marL="0" indent="0">
              <a:buNone/>
            </a:pPr>
            <a:endParaRPr lang="cs-CZ" dirty="0"/>
          </a:p>
        </p:txBody>
      </p:sp>
      <p:pic>
        <p:nvPicPr>
          <p:cNvPr id="4098" name="Picture 2" descr="C:\Users\dobrodan\Pictures\špr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4077072"/>
            <a:ext cx="1847850" cy="23949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3699903"/>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1179</Words>
  <Application>Microsoft Office PowerPoint</Application>
  <PresentationFormat>Předvádění na obrazovce (4:3)</PresentationFormat>
  <Paragraphs>107</Paragraphs>
  <Slides>22</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22</vt:i4>
      </vt:variant>
    </vt:vector>
  </HeadingPairs>
  <TitlesOfParts>
    <vt:vector size="25" baseType="lpstr">
      <vt:lpstr>Arial</vt:lpstr>
      <vt:lpstr>Calibri</vt:lpstr>
      <vt:lpstr>Motiv systému Office</vt:lpstr>
      <vt:lpstr>CHARISMATIC  TEACHER</vt:lpstr>
      <vt:lpstr>Charisma – definition?</vt:lpstr>
      <vt:lpstr>WHAT  IS  CHARISMA?</vt:lpstr>
      <vt:lpstr>Are they charismatic?</vt:lpstr>
      <vt:lpstr>Charismatic teaching</vt:lpstr>
      <vt:lpstr>Who are successful teachers?</vt:lpstr>
      <vt:lpstr>„Good“ +/ „charismatic“ teachers</vt:lpstr>
      <vt:lpstr>Can we measure teacher charisma?</vt:lpstr>
      <vt:lpstr>Four Taiwanese Characteristics</vt:lpstr>
      <vt:lpstr>Four Taiwanese Characteristics</vt:lpstr>
      <vt:lpstr>Four Taiwanese Characteristics</vt:lpstr>
      <vt:lpstr>Four Taiwanese Characteristics</vt:lpstr>
      <vt:lpstr>How to Measure Teacher Charisma</vt:lpstr>
      <vt:lpstr>Our Study</vt:lpstr>
      <vt:lpstr>Method and Respondents</vt:lpstr>
      <vt:lpstr>Additional Method</vt:lpstr>
      <vt:lpstr>Results</vt:lpstr>
      <vt:lpstr>Additional Item</vt:lpstr>
      <vt:lpstr>Discussion</vt:lpstr>
      <vt:lpstr>Teacher Charisma and Student Perfomance?</vt:lpstr>
      <vt:lpstr>Teacher Charisma and Student Performance?</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CHARISMATIC  TEACHING</dc:title>
  <dc:creator>doc.PhDr. Dana Dobrovská CSc.</dc:creator>
  <cp:lastModifiedBy>Jan Rehak</cp:lastModifiedBy>
  <cp:revision>18</cp:revision>
  <cp:lastPrinted>2018-04-16T13:56:03Z</cp:lastPrinted>
  <dcterms:created xsi:type="dcterms:W3CDTF">2018-04-16T12:33:29Z</dcterms:created>
  <dcterms:modified xsi:type="dcterms:W3CDTF">2020-09-01T13:42:15Z</dcterms:modified>
</cp:coreProperties>
</file>