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7" d="100"/>
          <a:sy n="77" d="100"/>
        </p:scale>
        <p:origin x="3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DFEE83-4BBE-448B-B7AD-98F7CE9A3E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3260C0-02AD-437E-9D89-A6281DA8AFB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DA633-A9B7-4EA8-8C0A-30FAC47F6681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18455A-77DC-43DB-943C-64B65D034E6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42490F-CBAA-4D8D-9ABF-FEB47CD7A2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47253-37CD-464D-BC0E-EC05AB2E86D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E799CA-0BF4-4D5A-9292-278ABA9FFFD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9B871E-2091-4E43-8D04-B7791D457C4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CAC65-1833-4176-89FF-4B1E1105F6E4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19CB656-DC73-4ECD-A0AC-CEF40754883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0C3F999-816E-49FF-97F8-49D6291674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38F07D-1746-4F6F-9229-2B5D7A6BE78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472C2F-79AF-482A-A4E1-D2C0E9EE27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79DED-42E0-42CB-853D-D36F1F188C6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25E1D-D5C3-4D40-B3E8-4F5F22213675}" type="datetime1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Geri Pilaca, Ph.d candidate, Epoka University, April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AF35-7EE6-4B79-9397-D770E5B26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53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A325-3A18-459A-92E6-DC57B1BB2C85}" type="datetime1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Geri Pilaca, Ph.d candidate, Epoka University, April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AF35-7EE6-4B79-9397-D770E5B26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193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88246-4898-4F80-B788-51C636E4E224}" type="datetime1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Geri Pilaca, Ph.d candidate, Epoka University, April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AF35-7EE6-4B79-9397-D770E5B26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441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3818-C8A0-4DF6-88C7-EED17FB9B5B1}" type="datetime1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Geri Pilaca, Ph.d candidate, Epoka University, April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AF35-7EE6-4B79-9397-D770E5B26EBA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2158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2E06-6C14-4590-A1BA-FF903A9F06CA}" type="datetime1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Geri Pilaca, Ph.d candidate, Epoka University, April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AF35-7EE6-4B79-9397-D770E5B26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907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9F4A-09A5-40B3-B4B8-0E6F2F345B12}" type="datetime1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Geri Pilaca, Ph.d candidate, Epoka University, April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AF35-7EE6-4B79-9397-D770E5B26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721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EC754-E323-498B-B4E8-D3683BA17460}" type="datetime1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Geri Pilaca, Ph.d candidate, Epoka University, April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AF35-7EE6-4B79-9397-D770E5B26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64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1C7-9759-43C1-BC75-CC429BB5638E}" type="datetime1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Geri Pilaca, Ph.d candidate, Epoka University, April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AF35-7EE6-4B79-9397-D770E5B26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253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2CFA-BB44-47FB-8F82-C9EF2E15F962}" type="datetime1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Geri Pilaca, Ph.d candidate, Epoka University, April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AF35-7EE6-4B79-9397-D770E5B26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69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02C5-5606-425B-9AD5-78A674E32A5D}" type="datetime1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Geri Pilaca, Ph.d candidate, Epoka University, April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AF35-7EE6-4B79-9397-D770E5B26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69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3CD-1453-4B96-A611-D46E25529C60}" type="datetime1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Geri Pilaca, Ph.d candidate, Epoka University, April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AF35-7EE6-4B79-9397-D770E5B26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75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48B-AAF4-4705-B0EF-CBB02D0FF5BA}" type="datetime1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Geri Pilaca, Ph.d candidate, Epoka University, April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AF35-7EE6-4B79-9397-D770E5B26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77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C1FC-7F45-4CE4-B3CB-B0649A92CCA1}" type="datetime1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Geri Pilaca, Ph.d candidate, Epoka University, April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AF35-7EE6-4B79-9397-D770E5B26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476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A63B-0AEE-448A-BD81-B5C0CD445BBD}" type="datetime1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Geri Pilaca, Ph.d candidate, Epoka University, April 2020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AF35-7EE6-4B79-9397-D770E5B26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67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93EF-4936-4DDE-962B-26C7EADB1C75}" type="datetime1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Geri Pilaca, Ph.d candidate, Epoka University, April 2020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AF35-7EE6-4B79-9397-D770E5B26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052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C5E1-C31B-4CC0-9ED9-6B158F178E76}" type="datetime1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Geri Pilaca, Ph.d candidate, Epoka University, April 2020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AF35-7EE6-4B79-9397-D770E5B26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530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4061B-2DB7-4EC0-B282-2CCEEB0E7FF6}" type="datetime1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Geri Pilaca, Ph.d candidate, Epoka University, April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AF35-7EE6-4B79-9397-D770E5B26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10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DAC7DB7-A578-401F-B535-0B42A28CB736}" type="datetime1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GB"/>
              <a:t>Geri Pilaca, Ph.d candidate, Epoka University, April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AAF35-7EE6-4B79-9397-D770E5B26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9766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7451A-2299-4986-960B-AEAE6781F1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559905"/>
            <a:ext cx="8825658" cy="3329581"/>
          </a:xfrm>
        </p:spPr>
        <p:txBody>
          <a:bodyPr/>
          <a:lstStyle/>
          <a:p>
            <a:r>
              <a:rPr lang="en-US" sz="4000" dirty="0"/>
              <a:t>Radical democracy in the making: The case of Albania </a:t>
            </a:r>
            <a:endParaRPr lang="en-GB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335A1A-1A51-4DA0-80B3-8CF471A588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3889486"/>
            <a:ext cx="8825658" cy="861420"/>
          </a:xfrm>
        </p:spPr>
        <p:txBody>
          <a:bodyPr/>
          <a:lstStyle/>
          <a:p>
            <a:r>
              <a:rPr lang="en-US" dirty="0"/>
              <a:t>Geri </a:t>
            </a:r>
            <a:r>
              <a:rPr lang="en-US" dirty="0" err="1"/>
              <a:t>Pilaca</a:t>
            </a:r>
            <a:r>
              <a:rPr lang="en-US" dirty="0"/>
              <a:t>, </a:t>
            </a:r>
            <a:r>
              <a:rPr lang="en-US" dirty="0" err="1"/>
              <a:t>ph.d</a:t>
            </a:r>
            <a:r>
              <a:rPr lang="en-US" dirty="0"/>
              <a:t> candidate</a:t>
            </a:r>
          </a:p>
          <a:p>
            <a:r>
              <a:rPr lang="en-US" dirty="0" err="1"/>
              <a:t>Epoka</a:t>
            </a:r>
            <a:r>
              <a:rPr lang="en-US" dirty="0"/>
              <a:t> university, </a:t>
            </a:r>
            <a:r>
              <a:rPr lang="en-US" dirty="0" err="1"/>
              <a:t>tirana</a:t>
            </a:r>
            <a:r>
              <a:rPr lang="en-US" dirty="0"/>
              <a:t> 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6EE6C6-65D8-4125-93B3-0E801A49D8D5}"/>
              </a:ext>
            </a:extLst>
          </p:cNvPr>
          <p:cNvSpPr txBox="1"/>
          <p:nvPr/>
        </p:nvSpPr>
        <p:spPr>
          <a:xfrm>
            <a:off x="1154955" y="295870"/>
            <a:ext cx="92612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MIRDEC-16th, International Academic Conference on Multidisciplinary Issues and Contemporary Discussions in Social Science (Global Meeting of Social Science Community)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69DE29-BFC6-41AA-8DE7-86EA20AAE4AA}"/>
              </a:ext>
            </a:extLst>
          </p:cNvPr>
          <p:cNvSpPr txBox="1"/>
          <p:nvPr/>
        </p:nvSpPr>
        <p:spPr>
          <a:xfrm>
            <a:off x="2613412" y="5728775"/>
            <a:ext cx="7367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Rome, Italy</a:t>
            </a:r>
          </a:p>
          <a:p>
            <a:pPr algn="ctr"/>
            <a:r>
              <a:rPr lang="en-US" sz="2400" dirty="0"/>
              <a:t>5-7 April 2020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51859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29400-FD3E-4B64-98A7-FBA7F688E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853160"/>
          </a:xfrm>
        </p:spPr>
        <p:txBody>
          <a:bodyPr/>
          <a:lstStyle/>
          <a:p>
            <a:r>
              <a:rPr lang="en-US" sz="4000" dirty="0"/>
              <a:t>Radical democracy in Albania: An overview: Techno-politics in Albania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71887-B8EB-4452-86F4-0C6477AEF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1936: First use of techno-politics with the spread of radio consumption.</a:t>
            </a:r>
          </a:p>
          <a:p>
            <a:pPr algn="just"/>
            <a:r>
              <a:rPr lang="en-US" dirty="0"/>
              <a:t>1936-1990: Techno-politics through the state television.</a:t>
            </a:r>
          </a:p>
          <a:p>
            <a:pPr algn="just"/>
            <a:r>
              <a:rPr lang="en-US" dirty="0"/>
              <a:t>From 1990 and on: The emerge of private tv channels.</a:t>
            </a:r>
          </a:p>
          <a:p>
            <a:pPr algn="just"/>
            <a:r>
              <a:rPr lang="en-US" dirty="0"/>
              <a:t>Recently, techno-politics shifted from mainstream media to the social-media.</a:t>
            </a:r>
          </a:p>
          <a:p>
            <a:pPr algn="just"/>
            <a:r>
              <a:rPr lang="en-US" dirty="0"/>
              <a:t>Social media are used by Albanian political figures to transmit a message, promote a political campaign, and make comments and announcements.</a:t>
            </a:r>
          </a:p>
          <a:p>
            <a:pPr algn="just"/>
            <a:r>
              <a:rPr lang="en-GB" dirty="0"/>
              <a:t>Enhancement of political partisanship through social media.</a:t>
            </a:r>
          </a:p>
          <a:p>
            <a:pPr algn="just"/>
            <a:r>
              <a:rPr lang="en-GB" dirty="0"/>
              <a:t>Opportunity for the critical voices to be heard.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722FA0-8308-4B2F-A8C2-F4B00AEBF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Geri Pilaca, Ph.d candidate, Epoka University, April 2020</a:t>
            </a:r>
          </a:p>
        </p:txBody>
      </p:sp>
    </p:spTree>
    <p:extLst>
      <p:ext uri="{BB962C8B-B14F-4D97-AF65-F5344CB8AC3E}">
        <p14:creationId xmlns:p14="http://schemas.microsoft.com/office/powerpoint/2010/main" val="1215444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4272D-68DD-455A-9C46-C0F89438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Radical democracy in the student Protest: Overview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D8016-C0C3-45AF-9C8C-9024F40B1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The core of the protest revolved around 8 unnegotiable demands such as increase in GDP expenditure for higher education, evaluation of academic staff, better conditions in the dormitories, cutting school fee in half and etc.</a:t>
            </a:r>
          </a:p>
          <a:p>
            <a:pPr algn="just"/>
            <a:r>
              <a:rPr lang="en-US" dirty="0"/>
              <a:t>Organization occurred through social media.</a:t>
            </a:r>
          </a:p>
          <a:p>
            <a:pPr algn="just"/>
            <a:r>
              <a:rPr lang="en-US" dirty="0"/>
              <a:t>Gained nation-wide attention and support-Raised the illusion for a political revolution.</a:t>
            </a:r>
          </a:p>
          <a:p>
            <a:pPr algn="just"/>
            <a:r>
              <a:rPr lang="en-US" dirty="0"/>
              <a:t>Political parties tried to infiltrate in the protest either to disrupt it or give it a certain political party nuance.</a:t>
            </a:r>
          </a:p>
          <a:p>
            <a:pPr algn="just"/>
            <a:r>
              <a:rPr lang="en-US" dirty="0"/>
              <a:t>On-going debate with the Prime Minister through social media</a:t>
            </a:r>
          </a:p>
          <a:p>
            <a:pPr algn="just"/>
            <a:r>
              <a:rPr lang="en-US" dirty="0"/>
              <a:t>Lead to PM discharging 7 Ministers</a:t>
            </a:r>
          </a:p>
          <a:p>
            <a:pPr algn="just"/>
            <a:r>
              <a:rPr lang="en-US" dirty="0"/>
              <a:t>In February 2019, due to the cold, tiredness and resources the protest ended.</a:t>
            </a:r>
          </a:p>
          <a:p>
            <a:pPr algn="just"/>
            <a:r>
              <a:rPr lang="en-US" dirty="0"/>
              <a:t>The government promised to fulfill the demands, which, up to know they haven’t.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AC8F4A-92B2-4A96-B6A2-518069CA5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Geri Pilaca, Ph.d candidate, Epoka University, April 2020</a:t>
            </a:r>
          </a:p>
        </p:txBody>
      </p:sp>
    </p:spTree>
    <p:extLst>
      <p:ext uri="{BB962C8B-B14F-4D97-AF65-F5344CB8AC3E}">
        <p14:creationId xmlns:p14="http://schemas.microsoft.com/office/powerpoint/2010/main" val="3982204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946BE-DFD8-4F1B-8BB3-898C5C00D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333448"/>
            <a:ext cx="9404723" cy="1839908"/>
          </a:xfrm>
        </p:spPr>
        <p:txBody>
          <a:bodyPr/>
          <a:lstStyle/>
          <a:p>
            <a:r>
              <a:rPr lang="en-US" sz="4000" dirty="0"/>
              <a:t>Radical democracy in the student Protest: The use of technology in the protest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81559-DF3E-44DB-9D6A-A6483A1FA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173356"/>
            <a:ext cx="8946541" cy="4195481"/>
          </a:xfrm>
        </p:spPr>
        <p:txBody>
          <a:bodyPr/>
          <a:lstStyle/>
          <a:p>
            <a:pPr algn="just"/>
            <a:r>
              <a:rPr lang="en-US" dirty="0"/>
              <a:t>A successful marketing strategy nevertheless.</a:t>
            </a:r>
          </a:p>
          <a:p>
            <a:pPr algn="just"/>
            <a:r>
              <a:rPr lang="en-US" dirty="0"/>
              <a:t>It showed that through social media, people can in fact organize themselves without a clear leadership.</a:t>
            </a:r>
          </a:p>
          <a:p>
            <a:pPr algn="just"/>
            <a:r>
              <a:rPr lang="en-US" dirty="0"/>
              <a:t>Social media contributed to the transparency and reporting.</a:t>
            </a:r>
          </a:p>
          <a:p>
            <a:pPr algn="just"/>
            <a:r>
              <a:rPr lang="en-US" dirty="0"/>
              <a:t>The use of “memes” as statements: promoting internet culture as an effective communicative strategy.</a:t>
            </a:r>
          </a:p>
          <a:p>
            <a:pPr algn="just"/>
            <a:r>
              <a:rPr lang="en-US" dirty="0"/>
              <a:t>The “memes” have been embraced by the politicians as well in order to reach out to people.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0DC642-98F1-4043-8AED-C9EA31B66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Geri Pilaca, Ph.d candidate, Epoka University, April 2020</a:t>
            </a:r>
          </a:p>
        </p:txBody>
      </p:sp>
    </p:spTree>
    <p:extLst>
      <p:ext uri="{BB962C8B-B14F-4D97-AF65-F5344CB8AC3E}">
        <p14:creationId xmlns:p14="http://schemas.microsoft.com/office/powerpoint/2010/main" val="1905473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E79BD-7008-4C0B-98A9-709B0C079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AE00B-C751-4D7C-A0A4-917F842A2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Radical democracy has found place even in Albania</a:t>
            </a:r>
          </a:p>
          <a:p>
            <a:pPr algn="just"/>
            <a:r>
              <a:rPr lang="en-US" dirty="0"/>
              <a:t>Recently, the radical democratic principles of conduct have been amplified due to the internet distribution and mass consumption of social media</a:t>
            </a:r>
          </a:p>
          <a:p>
            <a:pPr algn="just"/>
            <a:r>
              <a:rPr lang="en-US" dirty="0"/>
              <a:t>The importance of social media in the conduct of protests and movements in Albania is best reflected in the recent student protest. </a:t>
            </a:r>
          </a:p>
          <a:p>
            <a:pPr algn="just"/>
            <a:r>
              <a:rPr lang="en-US" dirty="0"/>
              <a:t>The use of “memes” turned out a successful communication strategy</a:t>
            </a:r>
          </a:p>
          <a:p>
            <a:pPr algn="just"/>
            <a:r>
              <a:rPr lang="en-US" dirty="0"/>
              <a:t>Although the protest faded, it impacted the composition of the government and showed that people can still find the strength to unite</a:t>
            </a:r>
          </a:p>
          <a:p>
            <a:pPr algn="just"/>
            <a:r>
              <a:rPr lang="en-US" dirty="0"/>
              <a:t>This study adds up to the literature regarding the modern social movements and specifically the literature on radical democracy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4B2604-9AD1-4EE6-9289-48634A4A3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Geri Pilaca, Ph.d candidate, Epoka University, April 2020</a:t>
            </a:r>
          </a:p>
        </p:txBody>
      </p:sp>
    </p:spTree>
    <p:extLst>
      <p:ext uri="{BB962C8B-B14F-4D97-AF65-F5344CB8AC3E}">
        <p14:creationId xmlns:p14="http://schemas.microsoft.com/office/powerpoint/2010/main" val="721362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0A6B3-5D59-4591-A9AA-AF4C8310B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FD5D1-10D5-4192-B0B1-C67658FAC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434" y="1308790"/>
            <a:ext cx="10515600" cy="518408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GB" sz="1300" dirty="0"/>
              <a:t>A2, 2019. Pakti për </a:t>
            </a:r>
            <a:r>
              <a:rPr lang="en-GB" sz="1300" dirty="0" err="1"/>
              <a:t>Universitetin</a:t>
            </a:r>
            <a:r>
              <a:rPr lang="en-GB" sz="1300" dirty="0"/>
              <a:t>, </a:t>
            </a:r>
            <a:r>
              <a:rPr lang="en-GB" sz="1300" dirty="0" err="1"/>
              <a:t>studentët</a:t>
            </a:r>
            <a:r>
              <a:rPr lang="en-GB" sz="1300" dirty="0"/>
              <a:t>: </a:t>
            </a:r>
            <a:r>
              <a:rPr lang="en-GB" sz="1300" dirty="0" err="1"/>
              <a:t>S’janë</a:t>
            </a:r>
            <a:r>
              <a:rPr lang="en-GB" sz="1300" dirty="0"/>
              <a:t> </a:t>
            </a:r>
            <a:r>
              <a:rPr lang="en-GB" sz="1300" dirty="0" err="1"/>
              <a:t>plotësuar</a:t>
            </a:r>
            <a:r>
              <a:rPr lang="en-GB" sz="1300" dirty="0"/>
              <a:t> </a:t>
            </a:r>
            <a:r>
              <a:rPr lang="en-GB" sz="1300" dirty="0" err="1"/>
              <a:t>kushtet</a:t>
            </a:r>
            <a:r>
              <a:rPr lang="en-GB" sz="1300" dirty="0"/>
              <a:t>, </a:t>
            </a:r>
            <a:r>
              <a:rPr lang="en-GB" sz="1300" dirty="0" err="1"/>
              <a:t>protesta</a:t>
            </a:r>
            <a:r>
              <a:rPr lang="en-GB" sz="1300" dirty="0"/>
              <a:t> </a:t>
            </a:r>
            <a:r>
              <a:rPr lang="en-GB" sz="1300" dirty="0" err="1"/>
              <a:t>të</a:t>
            </a:r>
            <a:r>
              <a:rPr lang="en-GB" sz="1300" dirty="0"/>
              <a:t> </a:t>
            </a:r>
            <a:r>
              <a:rPr lang="en-GB" sz="1300" dirty="0" err="1"/>
              <a:t>vazhdonte</a:t>
            </a:r>
            <a:r>
              <a:rPr lang="en-GB" sz="1300" dirty="0"/>
              <a:t>, A2, [online] 25 March. Available at: https://a2news.com/2019/03/25/pakti-per-universitetin-studentet-sjane-plotesuar-kushtet-protesta-te-vazhdonte/  [accessed 10 October 2019].</a:t>
            </a:r>
          </a:p>
          <a:p>
            <a:pPr algn="just"/>
            <a:r>
              <a:rPr lang="en-GB" sz="1300" dirty="0" err="1"/>
              <a:t>Balkanweb</a:t>
            </a:r>
            <a:r>
              <a:rPr lang="en-GB" sz="1300" dirty="0"/>
              <a:t>, 2017. PS </a:t>
            </a:r>
            <a:r>
              <a:rPr lang="en-GB" sz="1300" dirty="0" err="1"/>
              <a:t>tërhiqet</a:t>
            </a:r>
            <a:r>
              <a:rPr lang="en-GB" sz="1300" dirty="0"/>
              <a:t> </a:t>
            </a:r>
            <a:r>
              <a:rPr lang="en-GB" sz="1300" dirty="0" err="1"/>
              <a:t>nga</a:t>
            </a:r>
            <a:r>
              <a:rPr lang="en-GB" sz="1300" dirty="0"/>
              <a:t> </a:t>
            </a:r>
            <a:r>
              <a:rPr lang="en-GB" sz="1300" dirty="0" err="1"/>
              <a:t>projektligji</a:t>
            </a:r>
            <a:r>
              <a:rPr lang="en-GB" sz="1300" dirty="0"/>
              <a:t> “Për </a:t>
            </a:r>
            <a:r>
              <a:rPr lang="en-GB" sz="1300" dirty="0" err="1"/>
              <a:t>mbetjet</a:t>
            </a:r>
            <a:r>
              <a:rPr lang="en-GB" sz="1300" dirty="0"/>
              <a:t>”: </a:t>
            </a:r>
            <a:r>
              <a:rPr lang="en-GB" sz="1300" dirty="0" err="1"/>
              <a:t>Vendimin</a:t>
            </a:r>
            <a:r>
              <a:rPr lang="en-GB" sz="1300" dirty="0"/>
              <a:t> do e </a:t>
            </a:r>
            <a:r>
              <a:rPr lang="en-GB" sz="1300" dirty="0" err="1"/>
              <a:t>marrim</a:t>
            </a:r>
            <a:r>
              <a:rPr lang="en-GB" sz="1300" dirty="0"/>
              <a:t> me </a:t>
            </a:r>
            <a:r>
              <a:rPr lang="en-GB" sz="1300" dirty="0" err="1"/>
              <a:t>popullin</a:t>
            </a:r>
            <a:r>
              <a:rPr lang="en-GB" sz="1300" dirty="0"/>
              <a:t>, </a:t>
            </a:r>
            <a:r>
              <a:rPr lang="en-GB" sz="1300" dirty="0" err="1"/>
              <a:t>Balkanweb</a:t>
            </a:r>
            <a:r>
              <a:rPr lang="en-GB" sz="1300" dirty="0"/>
              <a:t>, [online] 12 September. Available at: https://balkanweb.com/ps-ndryshon-qendrimin-nuk-ka-me-projektligj-per-plehrat-vendimin-do-e-marrim-me-popullin/ [accessed 10 October 2019].</a:t>
            </a:r>
          </a:p>
          <a:p>
            <a:pPr algn="just"/>
            <a:r>
              <a:rPr lang="en-GB" sz="1300" dirty="0" err="1"/>
              <a:t>Biberaj</a:t>
            </a:r>
            <a:r>
              <a:rPr lang="en-GB" sz="1300" dirty="0"/>
              <a:t>, E., 1999. Albania in transition: the rocky road to democracy. New York: Perseus.</a:t>
            </a:r>
          </a:p>
          <a:p>
            <a:pPr algn="just"/>
            <a:r>
              <a:rPr lang="en-GB" sz="1300" dirty="0" err="1"/>
              <a:t>Biberaj</a:t>
            </a:r>
            <a:r>
              <a:rPr lang="en-GB" sz="1300" dirty="0"/>
              <a:t>, E., 2011. </a:t>
            </a:r>
            <a:r>
              <a:rPr lang="en-GB" sz="1300" dirty="0" err="1"/>
              <a:t>Shqipëria</a:t>
            </a:r>
            <a:r>
              <a:rPr lang="en-GB" sz="1300" dirty="0"/>
              <a:t> </a:t>
            </a:r>
            <a:r>
              <a:rPr lang="en-GB" sz="1300" dirty="0" err="1"/>
              <a:t>në</a:t>
            </a:r>
            <a:r>
              <a:rPr lang="en-GB" sz="1300" dirty="0"/>
              <a:t> </a:t>
            </a:r>
            <a:r>
              <a:rPr lang="en-GB" sz="1300" dirty="0" err="1"/>
              <a:t>tranzicion</a:t>
            </a:r>
            <a:r>
              <a:rPr lang="en-GB" sz="1300" dirty="0"/>
              <a:t> : </a:t>
            </a:r>
            <a:r>
              <a:rPr lang="en-GB" sz="1300" dirty="0" err="1"/>
              <a:t>Rruga</a:t>
            </a:r>
            <a:r>
              <a:rPr lang="en-GB" sz="1300" dirty="0"/>
              <a:t> e </a:t>
            </a:r>
            <a:r>
              <a:rPr lang="en-GB" sz="1300" dirty="0" err="1"/>
              <a:t>vështirë</a:t>
            </a:r>
            <a:r>
              <a:rPr lang="en-GB" sz="1300" dirty="0"/>
              <a:t> </a:t>
            </a:r>
            <a:r>
              <a:rPr lang="en-GB" sz="1300" dirty="0" err="1"/>
              <a:t>drejt</a:t>
            </a:r>
            <a:r>
              <a:rPr lang="en-GB" sz="1300" dirty="0"/>
              <a:t> </a:t>
            </a:r>
            <a:r>
              <a:rPr lang="en-GB" sz="1300" dirty="0" err="1"/>
              <a:t>demokracisë</a:t>
            </a:r>
            <a:r>
              <a:rPr lang="en-GB" sz="1300" dirty="0"/>
              <a:t> : 1990-2010. Tirana: Albanian Institution of International Studies.</a:t>
            </a:r>
          </a:p>
          <a:p>
            <a:pPr algn="just"/>
            <a:r>
              <a:rPr lang="en-GB" sz="1300" dirty="0" err="1"/>
              <a:t>Boulianne</a:t>
            </a:r>
            <a:r>
              <a:rPr lang="en-GB" sz="1300" dirty="0"/>
              <a:t>, S., 2015. Social media use and participation: A meta-analysis of current research. Information, Communication, &amp; Society, 18(5), 524–538. DOI:10.1080/1369118X.2015.1008542.</a:t>
            </a:r>
          </a:p>
          <a:p>
            <a:pPr algn="just"/>
            <a:r>
              <a:rPr lang="en-GB" sz="1300" dirty="0"/>
              <a:t>Dahlberg, L. and </a:t>
            </a:r>
            <a:r>
              <a:rPr lang="en-GB" sz="1300" dirty="0" err="1"/>
              <a:t>Siapera</a:t>
            </a:r>
            <a:r>
              <a:rPr lang="en-GB" sz="1300" dirty="0"/>
              <a:t> E., 2007. Radical Democracy and the internet: Interrogating Theory and Practice. New York: Palgrave MacMillan.</a:t>
            </a:r>
          </a:p>
          <a:p>
            <a:pPr algn="just"/>
            <a:r>
              <a:rPr lang="en-GB" sz="1300" dirty="0"/>
              <a:t>Dawkins, R., 1990. The selfish Gene. Oxford: Oxford University Press.</a:t>
            </a:r>
          </a:p>
          <a:p>
            <a:pPr algn="just"/>
            <a:r>
              <a:rPr lang="en-GB" sz="1300" dirty="0"/>
              <a:t>Deutsche </a:t>
            </a:r>
            <a:r>
              <a:rPr lang="en-GB" sz="1300" dirty="0" err="1"/>
              <a:t>Welle</a:t>
            </a:r>
            <a:r>
              <a:rPr lang="en-GB" sz="1300" dirty="0"/>
              <a:t>, 2018. </a:t>
            </a:r>
            <a:r>
              <a:rPr lang="en-GB" sz="1300" dirty="0" err="1"/>
              <a:t>Tiranë</a:t>
            </a:r>
            <a:r>
              <a:rPr lang="en-GB" sz="1300" dirty="0"/>
              <a:t>: </a:t>
            </a:r>
            <a:r>
              <a:rPr lang="en-GB" sz="1300" dirty="0" err="1"/>
              <a:t>Studentët</a:t>
            </a:r>
            <a:r>
              <a:rPr lang="en-GB" sz="1300" dirty="0"/>
              <a:t> </a:t>
            </a:r>
            <a:r>
              <a:rPr lang="en-GB" sz="1300" dirty="0" err="1"/>
              <a:t>vazhdojnë</a:t>
            </a:r>
            <a:r>
              <a:rPr lang="en-GB" sz="1300" dirty="0"/>
              <a:t> </a:t>
            </a:r>
            <a:r>
              <a:rPr lang="en-GB" sz="1300" dirty="0" err="1"/>
              <a:t>protestën</a:t>
            </a:r>
            <a:r>
              <a:rPr lang="en-GB" sz="1300" dirty="0"/>
              <a:t>, </a:t>
            </a:r>
            <a:r>
              <a:rPr lang="en-GB" sz="1300" dirty="0" err="1"/>
              <a:t>nuk</a:t>
            </a:r>
            <a:r>
              <a:rPr lang="en-GB" sz="1300" dirty="0"/>
              <a:t> </a:t>
            </a:r>
            <a:r>
              <a:rPr lang="en-GB" sz="1300" dirty="0" err="1"/>
              <a:t>pranojnë</a:t>
            </a:r>
            <a:r>
              <a:rPr lang="en-GB" sz="1300" dirty="0"/>
              <a:t> dialog me </a:t>
            </a:r>
            <a:r>
              <a:rPr lang="en-GB" sz="1300" dirty="0" err="1"/>
              <a:t>qeverinë</a:t>
            </a:r>
            <a:r>
              <a:rPr lang="en-GB" sz="1300" dirty="0"/>
              <a:t>. Deutsche </a:t>
            </a:r>
            <a:r>
              <a:rPr lang="en-GB" sz="1300" dirty="0" err="1"/>
              <a:t>Welle</a:t>
            </a:r>
            <a:r>
              <a:rPr lang="en-GB" sz="1300" dirty="0"/>
              <a:t>, [online] 13 December. Available at: https://www.dw.com/sq/tiran%C3%AB-student%C3%ABt-vazhdojn%C3%AB-protest%C3%ABn-nuk-pranojn%C3%AB-dialog-me-qeverin%C3%AB/a-46714442  [accessed 10 October 2019].</a:t>
            </a:r>
          </a:p>
          <a:p>
            <a:pPr algn="just"/>
            <a:r>
              <a:rPr lang="en-GB" sz="1300" dirty="0" err="1"/>
              <a:t>Faxweb</a:t>
            </a:r>
            <a:r>
              <a:rPr lang="en-GB" sz="1300" dirty="0"/>
              <a:t>, 2018. “</a:t>
            </a:r>
            <a:r>
              <a:rPr lang="en-GB" sz="1300" dirty="0" err="1"/>
              <a:t>Dhjetori</a:t>
            </a:r>
            <a:r>
              <a:rPr lang="en-GB" sz="1300" dirty="0"/>
              <a:t> </a:t>
            </a:r>
            <a:r>
              <a:rPr lang="en-GB" sz="1300" dirty="0" err="1"/>
              <a:t>i</a:t>
            </a:r>
            <a:r>
              <a:rPr lang="en-GB" sz="1300" dirty="0"/>
              <a:t> </a:t>
            </a:r>
            <a:r>
              <a:rPr lang="en-GB" sz="1300" dirty="0" err="1"/>
              <a:t>dytë</a:t>
            </a:r>
            <a:r>
              <a:rPr lang="en-GB" sz="1300" dirty="0"/>
              <a:t> </a:t>
            </a:r>
            <a:r>
              <a:rPr lang="en-GB" sz="1300" dirty="0" err="1"/>
              <a:t>vazhdon</a:t>
            </a:r>
            <a:r>
              <a:rPr lang="en-GB" sz="1300" dirty="0"/>
              <a:t>”, </a:t>
            </a:r>
            <a:r>
              <a:rPr lang="en-GB" sz="1300" dirty="0" err="1"/>
              <a:t>zbulohet</a:t>
            </a:r>
            <a:r>
              <a:rPr lang="en-GB" sz="1300" dirty="0"/>
              <a:t> </a:t>
            </a:r>
            <a:r>
              <a:rPr lang="en-GB" sz="1300" dirty="0" err="1"/>
              <a:t>axhenda</a:t>
            </a:r>
            <a:r>
              <a:rPr lang="en-GB" sz="1300" dirty="0"/>
              <a:t> e </a:t>
            </a:r>
            <a:r>
              <a:rPr lang="en-GB" sz="1300" dirty="0" err="1"/>
              <a:t>protestës</a:t>
            </a:r>
            <a:r>
              <a:rPr lang="en-GB" sz="1300" dirty="0"/>
              <a:t> </a:t>
            </a:r>
            <a:r>
              <a:rPr lang="en-GB" sz="1300" dirty="0" err="1"/>
              <a:t>studentore</a:t>
            </a:r>
            <a:r>
              <a:rPr lang="en-GB" sz="1300" dirty="0"/>
              <a:t> </a:t>
            </a:r>
            <a:r>
              <a:rPr lang="en-GB" sz="1300" dirty="0" err="1"/>
              <a:t>për</a:t>
            </a:r>
            <a:r>
              <a:rPr lang="en-GB" sz="1300" dirty="0"/>
              <a:t> </a:t>
            </a:r>
            <a:r>
              <a:rPr lang="en-GB" sz="1300" dirty="0" err="1"/>
              <a:t>nesër</a:t>
            </a:r>
            <a:r>
              <a:rPr lang="en-GB" sz="1300" dirty="0"/>
              <a:t> (FOTO), </a:t>
            </a:r>
            <a:r>
              <a:rPr lang="en-GB" sz="1300" dirty="0" err="1"/>
              <a:t>Faxweb</a:t>
            </a:r>
            <a:r>
              <a:rPr lang="en-GB" sz="1300" dirty="0"/>
              <a:t>, [online] 16 December. Available at: https://www.faxweb.al/dhjetori-i-dyte-vazhdon-zbulohet-axhenda-e-protestes-studentore-per-neser-foto/ [accessed  08 October 2019].</a:t>
            </a:r>
          </a:p>
          <a:p>
            <a:pPr algn="just"/>
            <a:r>
              <a:rPr lang="en-GB" sz="1300" dirty="0"/>
              <a:t>Ferdinand, P.,2003. Cyber-democracy. In:  </a:t>
            </a:r>
            <a:r>
              <a:rPr lang="en-GB" sz="1300" dirty="0" err="1"/>
              <a:t>Axtmann</a:t>
            </a:r>
            <a:r>
              <a:rPr lang="en-GB" sz="1300" dirty="0"/>
              <a:t>, R., eds. Understanding Democratic Politics: An introduction. London: Sage Publications. pp. 207-216.</a:t>
            </a:r>
          </a:p>
          <a:p>
            <a:pPr algn="just"/>
            <a:r>
              <a:rPr lang="en-GB" sz="1300" dirty="0"/>
              <a:t>Gazeta Express, 2019. </a:t>
            </a:r>
            <a:r>
              <a:rPr lang="en-GB" sz="1300" dirty="0" err="1"/>
              <a:t>Studentët</a:t>
            </a:r>
            <a:r>
              <a:rPr lang="en-GB" sz="1300" dirty="0"/>
              <a:t> </a:t>
            </a:r>
            <a:r>
              <a:rPr lang="en-GB" sz="1300" dirty="0" err="1"/>
              <a:t>publikojnë</a:t>
            </a:r>
            <a:r>
              <a:rPr lang="en-GB" sz="1300" dirty="0"/>
              <a:t> </a:t>
            </a:r>
            <a:r>
              <a:rPr lang="en-GB" sz="1300" dirty="0" err="1"/>
              <a:t>platformën</a:t>
            </a:r>
            <a:r>
              <a:rPr lang="en-GB" sz="1300" dirty="0"/>
              <a:t> e tyre: 8 </a:t>
            </a:r>
            <a:r>
              <a:rPr lang="en-GB" sz="1300" dirty="0" err="1"/>
              <a:t>pikat</a:t>
            </a:r>
            <a:r>
              <a:rPr lang="en-GB" sz="1300" dirty="0"/>
              <a:t> (+1) </a:t>
            </a:r>
            <a:r>
              <a:rPr lang="en-GB" sz="1300" dirty="0" err="1"/>
              <a:t>për</a:t>
            </a:r>
            <a:r>
              <a:rPr lang="en-GB" sz="1300" dirty="0"/>
              <a:t> </a:t>
            </a:r>
            <a:r>
              <a:rPr lang="en-GB" sz="1300" dirty="0" err="1"/>
              <a:t>kryeministrin</a:t>
            </a:r>
            <a:r>
              <a:rPr lang="en-GB" sz="1300" dirty="0"/>
              <a:t> Rama, Gazeta Express, [online] 1 January. Available at:  Retrieved from: https://www.gazetaexpress.com/lajme-nga-shqiperia-studentet-publikojne-platformen-e-tyre-8-pikat-per-kryeministrin-rama-d-614113/  [accessed 10 October 2019].</a:t>
            </a:r>
          </a:p>
          <a:p>
            <a:pPr algn="just"/>
            <a:r>
              <a:rPr lang="en-GB" sz="1300" dirty="0"/>
              <a:t>Gazeta </a:t>
            </a:r>
            <a:r>
              <a:rPr lang="en-GB" sz="1300" dirty="0" err="1"/>
              <a:t>Shqip</a:t>
            </a:r>
            <a:r>
              <a:rPr lang="en-GB" sz="1300" dirty="0"/>
              <a:t>, 2019. </a:t>
            </a:r>
            <a:r>
              <a:rPr lang="en-GB" sz="1300" dirty="0" err="1"/>
              <a:t>Lirohet</a:t>
            </a:r>
            <a:r>
              <a:rPr lang="en-GB" sz="1300" dirty="0"/>
              <a:t> </a:t>
            </a:r>
            <a:r>
              <a:rPr lang="en-GB" sz="1300" dirty="0" err="1"/>
              <a:t>baza</a:t>
            </a:r>
            <a:r>
              <a:rPr lang="en-GB" sz="1300" dirty="0"/>
              <a:t> e </a:t>
            </a:r>
            <a:r>
              <a:rPr lang="en-GB" sz="1300" dirty="0" err="1"/>
              <a:t>fundit</a:t>
            </a:r>
            <a:r>
              <a:rPr lang="en-GB" sz="1300" dirty="0"/>
              <a:t> e </a:t>
            </a:r>
            <a:r>
              <a:rPr lang="en-GB" sz="1300" dirty="0" err="1"/>
              <a:t>revoltës</a:t>
            </a:r>
            <a:r>
              <a:rPr lang="en-GB" sz="1300" dirty="0"/>
              <a:t> </a:t>
            </a:r>
            <a:r>
              <a:rPr lang="en-GB" sz="1300" dirty="0" err="1"/>
              <a:t>studentore</a:t>
            </a:r>
            <a:r>
              <a:rPr lang="en-GB" sz="1300" dirty="0"/>
              <a:t>, </a:t>
            </a:r>
            <a:r>
              <a:rPr lang="en-GB" sz="1300" dirty="0" err="1"/>
              <a:t>merr</a:t>
            </a:r>
            <a:r>
              <a:rPr lang="en-GB" sz="1300" dirty="0"/>
              <a:t> fund </a:t>
            </a:r>
            <a:r>
              <a:rPr lang="en-GB" sz="1300" dirty="0" err="1"/>
              <a:t>ngujimi</a:t>
            </a:r>
            <a:r>
              <a:rPr lang="en-GB" sz="1300" dirty="0"/>
              <a:t> </a:t>
            </a:r>
            <a:r>
              <a:rPr lang="en-GB" sz="1300" dirty="0" err="1"/>
              <a:t>te</a:t>
            </a:r>
            <a:r>
              <a:rPr lang="en-GB" sz="1300" dirty="0"/>
              <a:t> “</a:t>
            </a:r>
            <a:r>
              <a:rPr lang="en-GB" sz="1300" dirty="0" err="1"/>
              <a:t>Juridiku</a:t>
            </a:r>
            <a:r>
              <a:rPr lang="en-GB" sz="1300" dirty="0"/>
              <a:t>”, Gazeta </a:t>
            </a:r>
            <a:r>
              <a:rPr lang="en-GB" sz="1300" dirty="0" err="1"/>
              <a:t>Shqip</a:t>
            </a:r>
            <a:r>
              <a:rPr lang="en-GB" sz="1300" dirty="0"/>
              <a:t>, [online] 11 February. Available at: https://www.gazeta-shqip.com/2019/02/11/lirohet-baza-e-fundit-e-revoltes-studentore-merr-fund-ngujimi-te-juridiku/ [accessed 14 October 2019].</a:t>
            </a:r>
          </a:p>
          <a:p>
            <a:pPr algn="just"/>
            <a:r>
              <a:rPr lang="en-GB" sz="1300" dirty="0"/>
              <a:t>Gazeta </a:t>
            </a:r>
            <a:r>
              <a:rPr lang="en-GB" sz="1300" dirty="0" err="1"/>
              <a:t>Tema</a:t>
            </a:r>
            <a:r>
              <a:rPr lang="en-GB" sz="1300" dirty="0"/>
              <a:t>, 2018. </a:t>
            </a:r>
            <a:r>
              <a:rPr lang="en-GB" sz="1300" dirty="0" err="1"/>
              <a:t>Furtunë</a:t>
            </a:r>
            <a:r>
              <a:rPr lang="en-GB" sz="1300" dirty="0"/>
              <a:t> </a:t>
            </a:r>
            <a:r>
              <a:rPr lang="en-GB" sz="1300" dirty="0" err="1"/>
              <a:t>në</a:t>
            </a:r>
            <a:r>
              <a:rPr lang="en-GB" sz="1300" dirty="0"/>
              <a:t> </a:t>
            </a:r>
            <a:r>
              <a:rPr lang="en-GB" sz="1300" dirty="0" err="1"/>
              <a:t>Qeveri</a:t>
            </a:r>
            <a:r>
              <a:rPr lang="en-GB" sz="1300" dirty="0"/>
              <a:t>, Edi Rama </a:t>
            </a:r>
            <a:r>
              <a:rPr lang="en-GB" sz="1300" dirty="0" err="1"/>
              <a:t>shkarkon</a:t>
            </a:r>
            <a:r>
              <a:rPr lang="en-GB" sz="1300" dirty="0"/>
              <a:t> </a:t>
            </a:r>
            <a:r>
              <a:rPr lang="en-GB" sz="1300" dirty="0" err="1"/>
              <a:t>më</a:t>
            </a:r>
            <a:r>
              <a:rPr lang="en-GB" sz="1300" dirty="0"/>
              <a:t> </a:t>
            </a:r>
            <a:r>
              <a:rPr lang="en-GB" sz="1300" dirty="0" err="1"/>
              <a:t>shumë</a:t>
            </a:r>
            <a:r>
              <a:rPr lang="en-GB" sz="1300" dirty="0"/>
              <a:t> se </a:t>
            </a:r>
            <a:r>
              <a:rPr lang="en-GB" sz="1300" dirty="0" err="1"/>
              <a:t>gjysmën</a:t>
            </a:r>
            <a:r>
              <a:rPr lang="en-GB" sz="1300" dirty="0"/>
              <a:t> e </a:t>
            </a:r>
            <a:r>
              <a:rPr lang="en-GB" sz="1300" dirty="0" err="1"/>
              <a:t>ministrave</a:t>
            </a:r>
            <a:r>
              <a:rPr lang="en-GB" sz="1300" dirty="0"/>
              <a:t>. </a:t>
            </a:r>
            <a:r>
              <a:rPr lang="en-GB" sz="1300" dirty="0" err="1"/>
              <a:t>Ja</a:t>
            </a:r>
            <a:r>
              <a:rPr lang="en-GB" sz="1300" dirty="0"/>
              <a:t> </a:t>
            </a:r>
            <a:r>
              <a:rPr lang="en-GB" sz="1300" dirty="0" err="1"/>
              <a:t>kush</a:t>
            </a:r>
            <a:r>
              <a:rPr lang="en-GB" sz="1300" dirty="0"/>
              <a:t> </a:t>
            </a:r>
            <a:r>
              <a:rPr lang="en-GB" sz="1300" dirty="0" err="1"/>
              <a:t>janë</a:t>
            </a:r>
            <a:r>
              <a:rPr lang="en-GB" sz="1300" dirty="0"/>
              <a:t> ministrant e </a:t>
            </a:r>
            <a:r>
              <a:rPr lang="en-GB" sz="1300" dirty="0" err="1"/>
              <a:t>rinj</a:t>
            </a:r>
            <a:r>
              <a:rPr lang="en-GB" sz="1300" dirty="0"/>
              <a:t>, Gazeta </a:t>
            </a:r>
            <a:r>
              <a:rPr lang="en-GB" sz="1300" dirty="0" err="1"/>
              <a:t>Tema</a:t>
            </a:r>
            <a:r>
              <a:rPr lang="en-GB" sz="1300" dirty="0"/>
              <a:t>,  [online] 28 December. Available at: https://www.gazetatema.net/2018/12/28/furtune-ne-qeveri-edi-rama-shkarkon-me-shume-se-gjysmen-e-ministrave/ [accessed 09 October 2019].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2393C4-437B-41C8-BA4B-BBBE61A8D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Geri Pilaca, Ph.d candidate, Epoka University, April 2020</a:t>
            </a:r>
          </a:p>
        </p:txBody>
      </p:sp>
    </p:spTree>
    <p:extLst>
      <p:ext uri="{BB962C8B-B14F-4D97-AF65-F5344CB8AC3E}">
        <p14:creationId xmlns:p14="http://schemas.microsoft.com/office/powerpoint/2010/main" val="2046328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47202-BC8D-4491-9B11-179705CA3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35CC2-DFB7-4CE0-81DC-6BA128D41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321"/>
            <a:ext cx="10515600" cy="478721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GB" sz="4800" dirty="0" err="1"/>
              <a:t>Gegvataj</a:t>
            </a:r>
            <a:r>
              <a:rPr lang="en-GB" sz="4800" dirty="0"/>
              <a:t>, A., 2018. Rama: </a:t>
            </a:r>
            <a:r>
              <a:rPr lang="en-GB" sz="4800" dirty="0" err="1"/>
              <a:t>Plotësim</a:t>
            </a:r>
            <a:r>
              <a:rPr lang="en-GB" sz="4800" dirty="0"/>
              <a:t> </a:t>
            </a:r>
            <a:r>
              <a:rPr lang="en-GB" sz="4800" dirty="0" err="1"/>
              <a:t>i</a:t>
            </a:r>
            <a:r>
              <a:rPr lang="en-GB" sz="4800" dirty="0"/>
              <a:t> 8 </a:t>
            </a:r>
            <a:r>
              <a:rPr lang="en-GB" sz="4800" dirty="0" err="1"/>
              <a:t>pikave</a:t>
            </a:r>
            <a:r>
              <a:rPr lang="en-GB" sz="4800" dirty="0"/>
              <a:t> </a:t>
            </a:r>
            <a:r>
              <a:rPr lang="en-GB" sz="4800" dirty="0" err="1"/>
              <a:t>të</a:t>
            </a:r>
            <a:r>
              <a:rPr lang="en-GB" sz="4800" dirty="0"/>
              <a:t> </a:t>
            </a:r>
            <a:r>
              <a:rPr lang="en-GB" sz="4800" dirty="0" err="1"/>
              <a:t>studentëve</a:t>
            </a:r>
            <a:r>
              <a:rPr lang="en-GB" sz="4800" dirty="0"/>
              <a:t>, por </a:t>
            </a:r>
            <a:r>
              <a:rPr lang="en-GB" sz="4800" dirty="0" err="1"/>
              <a:t>duhet</a:t>
            </a:r>
            <a:r>
              <a:rPr lang="en-GB" sz="4800" dirty="0"/>
              <a:t> dialog, Albanian Telegraphic Agency. [online] 12 December. Available at: http://ata.gov.al/2018/12/12/rama-plotesim-i-8-pikave-te-studenteve-por-duhet-dialog/  [accessed  10 October 2019].</a:t>
            </a:r>
          </a:p>
          <a:p>
            <a:pPr algn="just"/>
            <a:r>
              <a:rPr lang="en-GB" sz="4800" dirty="0"/>
              <a:t>Habermas, J., 1984. The theory of communicative action. Boston: Beacon Press. </a:t>
            </a:r>
          </a:p>
          <a:p>
            <a:pPr algn="just"/>
            <a:r>
              <a:rPr lang="en-GB" sz="4800" dirty="0"/>
              <a:t>Habermas, J., 1998. Between Facts and Norms: Contributions to a Discourse Theory of Law and Democracy. Cambridge: Massachusetts: MIT Press.</a:t>
            </a:r>
          </a:p>
          <a:p>
            <a:pPr algn="just"/>
            <a:r>
              <a:rPr lang="en-GB" sz="4800" dirty="0"/>
              <a:t>Huntington, S.P., 1991. The Third Wave: Democratization in the Late Twentieth Century. Oklahoma: University of Oklahoma Press.</a:t>
            </a:r>
          </a:p>
          <a:p>
            <a:pPr algn="just"/>
            <a:r>
              <a:rPr lang="en-GB" sz="4800" dirty="0"/>
              <a:t> </a:t>
            </a:r>
            <a:r>
              <a:rPr lang="en-GB" sz="4800" dirty="0" err="1"/>
              <a:t>Jaupi</a:t>
            </a:r>
            <a:r>
              <a:rPr lang="en-GB" sz="4800" dirty="0"/>
              <a:t>, F., 2017. </a:t>
            </a:r>
            <a:r>
              <a:rPr lang="en-GB" sz="4800" dirty="0" err="1"/>
              <a:t>Numri</a:t>
            </a:r>
            <a:r>
              <a:rPr lang="en-GB" sz="4800" dirty="0"/>
              <a:t> </a:t>
            </a:r>
            <a:r>
              <a:rPr lang="en-GB" sz="4800" dirty="0" err="1"/>
              <a:t>i</a:t>
            </a:r>
            <a:r>
              <a:rPr lang="en-GB" sz="4800" dirty="0"/>
              <a:t> </a:t>
            </a:r>
            <a:r>
              <a:rPr lang="en-GB" sz="4800" dirty="0" err="1"/>
              <a:t>portaleve</a:t>
            </a:r>
            <a:r>
              <a:rPr lang="en-GB" sz="4800" dirty="0"/>
              <a:t> online </a:t>
            </a:r>
            <a:r>
              <a:rPr lang="en-GB" sz="4800" dirty="0" err="1"/>
              <a:t>shqiptare</a:t>
            </a:r>
            <a:r>
              <a:rPr lang="en-GB" sz="4800" dirty="0"/>
              <a:t> </a:t>
            </a:r>
            <a:r>
              <a:rPr lang="en-GB" sz="4800" dirty="0" err="1"/>
              <a:t>është</a:t>
            </a:r>
            <a:r>
              <a:rPr lang="en-GB" sz="4800" dirty="0"/>
              <a:t> </a:t>
            </a:r>
            <a:r>
              <a:rPr lang="en-GB" sz="4800" dirty="0" err="1"/>
              <a:t>në</a:t>
            </a:r>
            <a:r>
              <a:rPr lang="en-GB" sz="4800" dirty="0"/>
              <a:t> </a:t>
            </a:r>
            <a:r>
              <a:rPr lang="en-GB" sz="4800" dirty="0" err="1"/>
              <a:t>rritje</a:t>
            </a:r>
            <a:r>
              <a:rPr lang="en-GB" sz="4800" dirty="0"/>
              <a:t>. Kush po </a:t>
            </a:r>
            <a:r>
              <a:rPr lang="en-GB" sz="4800" dirty="0" err="1"/>
              <a:t>i</a:t>
            </a:r>
            <a:r>
              <a:rPr lang="en-GB" sz="4800" dirty="0"/>
              <a:t> </a:t>
            </a:r>
            <a:r>
              <a:rPr lang="en-GB" sz="4800" dirty="0" err="1"/>
              <a:t>drejton</a:t>
            </a:r>
            <a:r>
              <a:rPr lang="en-GB" sz="4800" dirty="0"/>
              <a:t> </a:t>
            </a:r>
            <a:r>
              <a:rPr lang="en-GB" sz="4800" dirty="0" err="1"/>
              <a:t>ato</a:t>
            </a:r>
            <a:r>
              <a:rPr lang="en-GB" sz="4800" dirty="0"/>
              <a:t>?, Business Magazine, [online] 6 March.  Available at: https://businessmag.al/numri-i-portaleve-online-shqiptare-eshte-ne-rritje-kush-po-i-drejton-ato/ [accessed 10 October 2019].</a:t>
            </a:r>
          </a:p>
          <a:p>
            <a:pPr algn="just"/>
            <a:r>
              <a:rPr lang="en-GB" sz="4800" dirty="0"/>
              <a:t>Koha </a:t>
            </a:r>
            <a:r>
              <a:rPr lang="en-GB" sz="4800" dirty="0" err="1"/>
              <a:t>Jonë</a:t>
            </a:r>
            <a:r>
              <a:rPr lang="en-GB" sz="4800" dirty="0"/>
              <a:t>, 2018. Sot </a:t>
            </a:r>
            <a:r>
              <a:rPr lang="en-GB" sz="4800" dirty="0" err="1"/>
              <a:t>protesta</a:t>
            </a:r>
            <a:r>
              <a:rPr lang="en-GB" sz="4800" dirty="0"/>
              <a:t> e </a:t>
            </a:r>
            <a:r>
              <a:rPr lang="en-GB" sz="4800" dirty="0" err="1"/>
              <a:t>studentëve</a:t>
            </a:r>
            <a:r>
              <a:rPr lang="en-GB" sz="4800" dirty="0"/>
              <a:t>, </a:t>
            </a:r>
            <a:r>
              <a:rPr lang="en-GB" sz="4800" dirty="0" err="1"/>
              <a:t>më</a:t>
            </a:r>
            <a:r>
              <a:rPr lang="en-GB" sz="4800" dirty="0"/>
              <a:t> e </a:t>
            </a:r>
            <a:r>
              <a:rPr lang="en-GB" sz="4800" dirty="0" err="1"/>
              <a:t>madhja</a:t>
            </a:r>
            <a:r>
              <a:rPr lang="en-GB" sz="4800" dirty="0"/>
              <a:t> </a:t>
            </a:r>
            <a:r>
              <a:rPr lang="en-GB" sz="4800" dirty="0" err="1"/>
              <a:t>në</a:t>
            </a:r>
            <a:r>
              <a:rPr lang="en-GB" sz="4800" dirty="0"/>
              <a:t> 28 </a:t>
            </a:r>
            <a:r>
              <a:rPr lang="en-GB" sz="4800" dirty="0" err="1"/>
              <a:t>vite</a:t>
            </a:r>
            <a:r>
              <a:rPr lang="en-GB" sz="4800" dirty="0"/>
              <a:t>, Koha </a:t>
            </a:r>
            <a:r>
              <a:rPr lang="en-GB" sz="4800" dirty="0" err="1"/>
              <a:t>Jonë</a:t>
            </a:r>
            <a:r>
              <a:rPr lang="en-GB" sz="4800" dirty="0"/>
              <a:t>, [online] 11 December. Available at: https://www.kohajone.com/2018/12/11/sot-protesta-e-studenteve-me-e-madhja-ne-28-vite/  [accessed 08 October 2019].</a:t>
            </a:r>
          </a:p>
          <a:p>
            <a:pPr algn="just"/>
            <a:r>
              <a:rPr lang="en-GB" sz="4800" dirty="0" err="1"/>
              <a:t>Laclau</a:t>
            </a:r>
            <a:r>
              <a:rPr lang="en-GB" sz="4800" dirty="0"/>
              <a:t>, E., 2001. Democracy and the Question of Power. Constellations, 8(1), 3-14. </a:t>
            </a:r>
          </a:p>
          <a:p>
            <a:pPr algn="just"/>
            <a:r>
              <a:rPr lang="en-GB" sz="4800" dirty="0" err="1"/>
              <a:t>Laclau</a:t>
            </a:r>
            <a:r>
              <a:rPr lang="en-GB" sz="4800" dirty="0"/>
              <a:t>, E. and </a:t>
            </a:r>
            <a:r>
              <a:rPr lang="en-GB" sz="4800" dirty="0" err="1"/>
              <a:t>Mouffe</a:t>
            </a:r>
            <a:r>
              <a:rPr lang="en-GB" sz="4800" dirty="0"/>
              <a:t>, C., 2001. Hegemony and Socialist Strategy: Towards a Radical Democratic Politics (2nd ed.). London: Verso.</a:t>
            </a:r>
          </a:p>
          <a:p>
            <a:pPr algn="just"/>
            <a:r>
              <a:rPr lang="en-GB" sz="4800" dirty="0" err="1"/>
              <a:t>Lubonja</a:t>
            </a:r>
            <a:r>
              <a:rPr lang="en-GB" sz="4800" dirty="0"/>
              <a:t>, F., 2018. </a:t>
            </a:r>
            <a:r>
              <a:rPr lang="en-GB" sz="4800" dirty="0" err="1"/>
              <a:t>Mbi</a:t>
            </a:r>
            <a:r>
              <a:rPr lang="en-GB" sz="4800" dirty="0"/>
              <a:t> </a:t>
            </a:r>
            <a:r>
              <a:rPr lang="en-GB" sz="4800" dirty="0" err="1"/>
              <a:t>protestat</a:t>
            </a:r>
            <a:r>
              <a:rPr lang="en-GB" sz="4800" dirty="0"/>
              <a:t> e </a:t>
            </a:r>
            <a:r>
              <a:rPr lang="en-GB" sz="4800" dirty="0" err="1"/>
              <a:t>studentëve</a:t>
            </a:r>
            <a:r>
              <a:rPr lang="en-GB" sz="4800" dirty="0"/>
              <a:t> </a:t>
            </a:r>
            <a:r>
              <a:rPr lang="en-GB" sz="4800" dirty="0" err="1"/>
              <a:t>dhe</a:t>
            </a:r>
            <a:r>
              <a:rPr lang="en-GB" sz="4800" dirty="0"/>
              <a:t> </a:t>
            </a:r>
            <a:r>
              <a:rPr lang="en-GB" sz="4800" dirty="0" err="1"/>
              <a:t>protestat</a:t>
            </a:r>
            <a:r>
              <a:rPr lang="en-GB" sz="4800" dirty="0"/>
              <a:t> e </a:t>
            </a:r>
            <a:r>
              <a:rPr lang="en-GB" sz="4800" dirty="0" err="1"/>
              <a:t>mëhershme</a:t>
            </a:r>
            <a:r>
              <a:rPr lang="en-GB" sz="4800" dirty="0"/>
              <a:t>, Panorama,  [online]. 21 December. Available at: http://www.panorama.com.al/mbi-protestat-e-studenteve-dhe-protestat-e-mehershme/  [accessed 12 October 2019].</a:t>
            </a:r>
          </a:p>
          <a:p>
            <a:pPr algn="just"/>
            <a:r>
              <a:rPr lang="en-GB" sz="4800" dirty="0"/>
              <a:t>Luttig, M. and Cohen, C.J., 2016. How social media helps young people — especially minorities and the poor — get politically engaged, The Washington Post, [online]. 6 September. Available at: https://www.washingtonpost.com/news/monkey-cage/wp/2016/09/09/how-social-media-helps-young-people-especially-minorities-and-the-poor-get-politically-engaged/  [accessed 14 October 2019].</a:t>
            </a:r>
          </a:p>
          <a:p>
            <a:pPr algn="just"/>
            <a:r>
              <a:rPr lang="en-GB" sz="4800" dirty="0" err="1"/>
              <a:t>Luzaj</a:t>
            </a:r>
            <a:r>
              <a:rPr lang="en-GB" sz="4800" dirty="0"/>
              <a:t>, J., 2017. </a:t>
            </a:r>
            <a:r>
              <a:rPr lang="en-GB" sz="4800" dirty="0" err="1"/>
              <a:t>Politizimi</a:t>
            </a:r>
            <a:r>
              <a:rPr lang="en-GB" sz="4800" dirty="0"/>
              <a:t> </a:t>
            </a:r>
            <a:r>
              <a:rPr lang="en-GB" sz="4800" dirty="0" err="1"/>
              <a:t>i</a:t>
            </a:r>
            <a:r>
              <a:rPr lang="en-GB" sz="4800" dirty="0"/>
              <a:t> </a:t>
            </a:r>
            <a:r>
              <a:rPr lang="en-GB" sz="4800" dirty="0" err="1"/>
              <a:t>rrjeteve</a:t>
            </a:r>
            <a:r>
              <a:rPr lang="en-GB" sz="4800" dirty="0"/>
              <a:t> </a:t>
            </a:r>
            <a:r>
              <a:rPr lang="en-GB" sz="4800" dirty="0" err="1"/>
              <a:t>sociale</a:t>
            </a:r>
            <a:r>
              <a:rPr lang="en-GB" sz="4800" dirty="0"/>
              <a:t>, Tirana Post, [online] 13 March. Available at:  http://www.tiranapost.al/politizimi-rrjeteve-sociale/ [accessed 11 October 2019].</a:t>
            </a:r>
          </a:p>
          <a:p>
            <a:pPr algn="just"/>
            <a:r>
              <a:rPr lang="en-GB" sz="4800" dirty="0"/>
              <a:t>McCarthy, J. D., McPhail, C., and Smith, J., 1996. Images of protest: Dimensions of selection bias in media coverage of Washington demonstrations, 1982 and 1991. American Sociological Review, 61: 478-499. DOI: 10.2307/2096360.</a:t>
            </a:r>
          </a:p>
          <a:p>
            <a:pPr algn="just"/>
            <a:r>
              <a:rPr lang="en-GB" sz="4800" dirty="0" err="1"/>
              <a:t>Mouffe</a:t>
            </a:r>
            <a:r>
              <a:rPr lang="en-GB" sz="4800" dirty="0"/>
              <a:t>, C., 1999. Deliberative Democracy or Agonistic Pluralism? Social Research, vol. 66, no. 3:  745–758. </a:t>
            </a:r>
          </a:p>
          <a:p>
            <a:pPr algn="just"/>
            <a:r>
              <a:rPr lang="en-GB" sz="4800" dirty="0" err="1"/>
              <a:t>Muka</a:t>
            </a:r>
            <a:r>
              <a:rPr lang="en-GB" sz="4800" dirty="0"/>
              <a:t>, A., 2014. Radio </a:t>
            </a:r>
            <a:r>
              <a:rPr lang="en-GB" sz="4800" dirty="0" err="1"/>
              <a:t>në</a:t>
            </a:r>
            <a:r>
              <a:rPr lang="en-GB" sz="4800" dirty="0"/>
              <a:t> </a:t>
            </a:r>
            <a:r>
              <a:rPr lang="en-GB" sz="4800" dirty="0" err="1"/>
              <a:t>peisazhin</a:t>
            </a:r>
            <a:r>
              <a:rPr lang="en-GB" sz="4800" dirty="0"/>
              <a:t> </a:t>
            </a:r>
            <a:r>
              <a:rPr lang="en-GB" sz="4800" dirty="0" err="1"/>
              <a:t>mediatik</a:t>
            </a:r>
            <a:r>
              <a:rPr lang="en-GB" sz="4800" dirty="0"/>
              <a:t> </a:t>
            </a:r>
            <a:r>
              <a:rPr lang="en-GB" sz="4800" dirty="0" err="1"/>
              <a:t>shqiptar</a:t>
            </a:r>
            <a:r>
              <a:rPr lang="en-GB" sz="4800" dirty="0"/>
              <a:t>. </a:t>
            </a:r>
            <a:r>
              <a:rPr lang="en-GB" sz="4800" dirty="0" err="1"/>
              <a:t>Ph.D</a:t>
            </a:r>
            <a:r>
              <a:rPr lang="en-GB" sz="4800" dirty="0"/>
              <a:t> thesis. University of Tirana. Available at: http://www.doktoratura.unitir.edu.al/wp-content/uploads/2015/05/Doktoratura-Arben-Muka-Fakulteti-i-Histori-Filologjise-Departamenti-i-Gazetarise.pdf  [accessed 11 October 2019].</a:t>
            </a:r>
          </a:p>
          <a:p>
            <a:pPr algn="just"/>
            <a:r>
              <a:rPr lang="en-GB" sz="4800" dirty="0" err="1"/>
              <a:t>Oranews</a:t>
            </a:r>
            <a:r>
              <a:rPr lang="en-GB" sz="4800" dirty="0"/>
              <a:t>, 2018. Meme </a:t>
            </a:r>
            <a:r>
              <a:rPr lang="en-GB" sz="4800" dirty="0" err="1"/>
              <a:t>që</a:t>
            </a:r>
            <a:r>
              <a:rPr lang="en-GB" sz="4800" dirty="0"/>
              <a:t> </a:t>
            </a:r>
            <a:r>
              <a:rPr lang="en-GB" sz="4800" dirty="0" err="1"/>
              <a:t>nuk</a:t>
            </a:r>
            <a:r>
              <a:rPr lang="en-GB" sz="4800" dirty="0"/>
              <a:t> </a:t>
            </a:r>
            <a:r>
              <a:rPr lang="en-GB" sz="4800" dirty="0" err="1"/>
              <a:t>duhen</a:t>
            </a:r>
            <a:r>
              <a:rPr lang="en-GB" sz="4800" dirty="0"/>
              <a:t> </a:t>
            </a:r>
            <a:r>
              <a:rPr lang="en-GB" sz="4800" dirty="0" err="1"/>
              <a:t>humbur</a:t>
            </a:r>
            <a:r>
              <a:rPr lang="en-GB" sz="4800" dirty="0"/>
              <a:t> </a:t>
            </a:r>
            <a:r>
              <a:rPr lang="en-GB" sz="4800" dirty="0" err="1"/>
              <a:t>nga</a:t>
            </a:r>
            <a:r>
              <a:rPr lang="en-GB" sz="4800" dirty="0"/>
              <a:t> </a:t>
            </a:r>
            <a:r>
              <a:rPr lang="en-GB" sz="4800" dirty="0" err="1"/>
              <a:t>protesta</a:t>
            </a:r>
            <a:r>
              <a:rPr lang="en-GB" sz="4800" dirty="0"/>
              <a:t> e </a:t>
            </a:r>
            <a:r>
              <a:rPr lang="en-GB" sz="4800" dirty="0" err="1"/>
              <a:t>studentëve</a:t>
            </a:r>
            <a:r>
              <a:rPr lang="en-GB" sz="4800" dirty="0"/>
              <a:t>, </a:t>
            </a:r>
            <a:r>
              <a:rPr lang="en-GB" sz="4800" dirty="0" err="1"/>
              <a:t>Oranews</a:t>
            </a:r>
            <a:r>
              <a:rPr lang="en-GB" sz="4800" dirty="0"/>
              <a:t>,  [online] 12 December.  Available: http://www.oranews.tv/article/meme-qe-nuk-duhen-humbur-nga-protesta-e-studenteve [accessed 13 October, 2019].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3C648A-05EC-4C68-B3A1-7020F1A07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Geri Pilaca, Ph.d candidate, Epoka University, April 2020</a:t>
            </a:r>
          </a:p>
        </p:txBody>
      </p:sp>
    </p:spTree>
    <p:extLst>
      <p:ext uri="{BB962C8B-B14F-4D97-AF65-F5344CB8AC3E}">
        <p14:creationId xmlns:p14="http://schemas.microsoft.com/office/powerpoint/2010/main" val="3665078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2324C-B452-4319-AF68-E9292C9D6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31977-E0D8-4737-8D4D-3119E610E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383"/>
            <a:ext cx="10515600" cy="480218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GB" sz="4800" dirty="0"/>
              <a:t>Panorama, 2011. </a:t>
            </a:r>
            <a:r>
              <a:rPr lang="en-GB" sz="4800" dirty="0" err="1"/>
              <a:t>Nisma</a:t>
            </a:r>
            <a:r>
              <a:rPr lang="en-GB" sz="4800" dirty="0"/>
              <a:t>, </a:t>
            </a:r>
            <a:r>
              <a:rPr lang="en-GB" sz="4800" dirty="0" err="1"/>
              <a:t>krijohet</a:t>
            </a:r>
            <a:r>
              <a:rPr lang="en-GB" sz="4800" dirty="0"/>
              <a:t> </a:t>
            </a:r>
            <a:r>
              <a:rPr lang="en-GB" sz="4800" dirty="0" err="1"/>
              <a:t>Aleanca</a:t>
            </a:r>
            <a:r>
              <a:rPr lang="en-GB" sz="4800" dirty="0"/>
              <a:t> </a:t>
            </a:r>
            <a:r>
              <a:rPr lang="en-GB" sz="4800" dirty="0" err="1"/>
              <a:t>Kundër</a:t>
            </a:r>
            <a:r>
              <a:rPr lang="en-GB" sz="4800" dirty="0"/>
              <a:t> </a:t>
            </a:r>
            <a:r>
              <a:rPr lang="en-GB" sz="4800" dirty="0" err="1"/>
              <a:t>Importit</a:t>
            </a:r>
            <a:r>
              <a:rPr lang="en-GB" sz="4800" dirty="0"/>
              <a:t> </a:t>
            </a:r>
            <a:r>
              <a:rPr lang="en-GB" sz="4800" dirty="0" err="1"/>
              <a:t>të</a:t>
            </a:r>
            <a:r>
              <a:rPr lang="en-GB" sz="4800" dirty="0"/>
              <a:t> </a:t>
            </a:r>
            <a:r>
              <a:rPr lang="en-GB" sz="4800" dirty="0" err="1"/>
              <a:t>Plehrave</a:t>
            </a:r>
            <a:r>
              <a:rPr lang="en-GB" sz="4800" dirty="0"/>
              <a:t>, Panorama,  [online] 24 October. Available at: http://www.panorama.com.al/nisma-krijohet-aleanca-kunder-importit-te-plehrave/ [accessed 12 October, 2019].</a:t>
            </a:r>
          </a:p>
          <a:p>
            <a:pPr algn="just"/>
            <a:r>
              <a:rPr lang="en-GB" sz="4800" dirty="0"/>
              <a:t>Panorama, 2019. DOKUMENT/ </a:t>
            </a:r>
            <a:r>
              <a:rPr lang="en-GB" sz="4800" dirty="0" err="1"/>
              <a:t>Publikohet</a:t>
            </a:r>
            <a:r>
              <a:rPr lang="en-GB" sz="4800" dirty="0"/>
              <a:t> “</a:t>
            </a:r>
            <a:r>
              <a:rPr lang="en-GB" sz="4800" dirty="0" err="1"/>
              <a:t>Pakti</a:t>
            </a:r>
            <a:r>
              <a:rPr lang="en-GB" sz="4800" dirty="0"/>
              <a:t> </a:t>
            </a:r>
            <a:r>
              <a:rPr lang="en-GB" sz="4800" dirty="0" err="1"/>
              <a:t>për</a:t>
            </a:r>
            <a:r>
              <a:rPr lang="en-GB" sz="4800" dirty="0"/>
              <a:t> </a:t>
            </a:r>
            <a:r>
              <a:rPr lang="en-GB" sz="4800" dirty="0" err="1"/>
              <a:t>Universitetin</a:t>
            </a:r>
            <a:r>
              <a:rPr lang="en-GB" sz="4800" dirty="0"/>
              <a:t>”, </a:t>
            </a:r>
            <a:r>
              <a:rPr lang="en-GB" sz="4800" dirty="0" err="1"/>
              <a:t>ja</a:t>
            </a:r>
            <a:r>
              <a:rPr lang="en-GB" sz="4800" dirty="0"/>
              <a:t> </a:t>
            </a:r>
            <a:r>
              <a:rPr lang="en-GB" sz="4800" dirty="0" err="1"/>
              <a:t>çfarë</a:t>
            </a:r>
            <a:r>
              <a:rPr lang="en-GB" sz="4800" dirty="0"/>
              <a:t> </a:t>
            </a:r>
            <a:r>
              <a:rPr lang="en-GB" sz="4800" dirty="0" err="1"/>
              <a:t>parashikon</a:t>
            </a:r>
            <a:r>
              <a:rPr lang="en-GB" sz="4800" dirty="0"/>
              <a:t> </a:t>
            </a:r>
            <a:r>
              <a:rPr lang="en-GB" sz="4800" dirty="0" err="1"/>
              <a:t>për</a:t>
            </a:r>
            <a:r>
              <a:rPr lang="en-GB" sz="4800" dirty="0"/>
              <a:t> </a:t>
            </a:r>
            <a:r>
              <a:rPr lang="en-GB" sz="4800" dirty="0" err="1"/>
              <a:t>kërkesat</a:t>
            </a:r>
            <a:r>
              <a:rPr lang="en-GB" sz="4800" dirty="0"/>
              <a:t> e </a:t>
            </a:r>
            <a:r>
              <a:rPr lang="en-GB" sz="4800" dirty="0" err="1"/>
              <a:t>studentëve</a:t>
            </a:r>
            <a:r>
              <a:rPr lang="en-GB" sz="4800" dirty="0"/>
              <a:t>, Panorama, [online] 18 January. Available at: http://www.panorama.com.al/dokument-prezantohet-pakti-per-universitetin-ja-cfare-parashikon-per-kerkesat-e-studenteve/ [accessed  08 October 2019].</a:t>
            </a:r>
          </a:p>
          <a:p>
            <a:pPr algn="just"/>
            <a:r>
              <a:rPr lang="en-GB" sz="4800" dirty="0" err="1"/>
              <a:t>Sakuta</a:t>
            </a:r>
            <a:r>
              <a:rPr lang="en-GB" sz="4800" dirty="0"/>
              <a:t>, D., 2017. Do We Need a New Movement in Albania?, Exit.al, [online] 13 April.  Available at: https://exit.al/en/2017/04/13/do-we-need-a-new-movement-in-albania/ [accessed 07 October, 2019].</a:t>
            </a:r>
          </a:p>
          <a:p>
            <a:pPr algn="just"/>
            <a:r>
              <a:rPr lang="en-GB" sz="4800" dirty="0"/>
              <a:t>Shqiptarja.com, 2018. 'Kur do </a:t>
            </a:r>
            <a:r>
              <a:rPr lang="en-GB" sz="4800" dirty="0" err="1"/>
              <a:t>flasim</a:t>
            </a:r>
            <a:r>
              <a:rPr lang="en-GB" sz="4800" dirty="0"/>
              <a:t>?', Rama </a:t>
            </a:r>
            <a:r>
              <a:rPr lang="en-GB" sz="4800" dirty="0" err="1"/>
              <a:t>fton</a:t>
            </a:r>
            <a:r>
              <a:rPr lang="en-GB" sz="4800" dirty="0"/>
              <a:t> </a:t>
            </a:r>
            <a:r>
              <a:rPr lang="en-GB" sz="4800" dirty="0" err="1"/>
              <a:t>studentët</a:t>
            </a:r>
            <a:r>
              <a:rPr lang="en-GB" sz="4800" dirty="0"/>
              <a:t> </a:t>
            </a:r>
            <a:r>
              <a:rPr lang="en-GB" sz="4800" dirty="0" err="1"/>
              <a:t>për</a:t>
            </a:r>
            <a:r>
              <a:rPr lang="en-GB" sz="4800" dirty="0"/>
              <a:t> dialog me </a:t>
            </a:r>
            <a:r>
              <a:rPr lang="en-GB" sz="4800" dirty="0" err="1"/>
              <a:t>foto</a:t>
            </a:r>
            <a:r>
              <a:rPr lang="en-GB" sz="4800" dirty="0"/>
              <a:t> me filtra, Shqiptarja.com, [online] 12 December. Available at: https://shqiptarja.com/lajm/kur-do-flasim-rama-fton-studentet-per-dialog-me-foto-me-filtra [accessed 11 October 2019].</a:t>
            </a:r>
          </a:p>
          <a:p>
            <a:pPr algn="just"/>
            <a:r>
              <a:rPr lang="en-GB" sz="4800" dirty="0"/>
              <a:t>Shqiptarja.com, 2018. </a:t>
            </a:r>
            <a:r>
              <a:rPr lang="en-GB" sz="4800" dirty="0" err="1"/>
              <a:t>Protesta</a:t>
            </a:r>
            <a:r>
              <a:rPr lang="en-GB" sz="4800" dirty="0"/>
              <a:t> </a:t>
            </a:r>
            <a:r>
              <a:rPr lang="en-GB" sz="4800" dirty="0" err="1"/>
              <a:t>kundër</a:t>
            </a:r>
            <a:r>
              <a:rPr lang="en-GB" sz="4800" dirty="0"/>
              <a:t> </a:t>
            </a:r>
            <a:r>
              <a:rPr lang="en-GB" sz="4800" dirty="0" err="1"/>
              <a:t>shembjes</a:t>
            </a:r>
            <a:r>
              <a:rPr lang="en-GB" sz="4800" dirty="0"/>
              <a:t> </a:t>
            </a:r>
            <a:r>
              <a:rPr lang="en-GB" sz="4800" dirty="0" err="1"/>
              <a:t>së</a:t>
            </a:r>
            <a:r>
              <a:rPr lang="en-GB" sz="4800" dirty="0"/>
              <a:t> </a:t>
            </a:r>
            <a:r>
              <a:rPr lang="en-GB" sz="4800" dirty="0" err="1"/>
              <a:t>Teatrit</a:t>
            </a:r>
            <a:r>
              <a:rPr lang="en-GB" sz="4800" dirty="0"/>
              <a:t>, </a:t>
            </a:r>
            <a:r>
              <a:rPr lang="en-GB" sz="4800" dirty="0" err="1"/>
              <a:t>artistët</a:t>
            </a:r>
            <a:r>
              <a:rPr lang="en-GB" sz="4800" dirty="0"/>
              <a:t> </a:t>
            </a:r>
            <a:r>
              <a:rPr lang="en-GB" sz="4800" dirty="0" err="1"/>
              <a:t>marshojnë</a:t>
            </a:r>
            <a:r>
              <a:rPr lang="en-GB" sz="4800" dirty="0"/>
              <a:t> para </a:t>
            </a:r>
            <a:r>
              <a:rPr lang="en-GB" sz="4800" dirty="0" err="1"/>
              <a:t>Presidencës</a:t>
            </a:r>
            <a:r>
              <a:rPr lang="en-GB" sz="4800" dirty="0"/>
              <a:t>: Pa </a:t>
            </a:r>
            <a:r>
              <a:rPr lang="en-GB" sz="4800" dirty="0" err="1"/>
              <a:t>Teatër</a:t>
            </a:r>
            <a:r>
              <a:rPr lang="en-GB" sz="4800" dirty="0"/>
              <a:t>, pa MSA </a:t>
            </a:r>
            <a:r>
              <a:rPr lang="en-GB" sz="4800" dirty="0" err="1"/>
              <a:t>s'ka</a:t>
            </a:r>
            <a:r>
              <a:rPr lang="en-GB" sz="4800" dirty="0"/>
              <a:t> </a:t>
            </a:r>
            <a:r>
              <a:rPr lang="en-GB" sz="4800" dirty="0" err="1"/>
              <a:t>Europë</a:t>
            </a:r>
            <a:r>
              <a:rPr lang="en-GB" sz="4800" dirty="0"/>
              <a:t>, Shqiptarja.com, [online] 12 July. Available at: https://shqiptarja.com/lajm/protesta-kunder-shembjes-se-teatrit-artistet-marshojne-para-presidences-rrofte-shqiperia-poshte-diktatura [accessed 09 October 2019].</a:t>
            </a:r>
          </a:p>
          <a:p>
            <a:pPr algn="just"/>
            <a:r>
              <a:rPr lang="en-GB" sz="4800" dirty="0"/>
              <a:t>Shqiptarja.com, 2018. </a:t>
            </a:r>
            <a:r>
              <a:rPr lang="en-GB" sz="4800" dirty="0" err="1"/>
              <a:t>Zyrtare</a:t>
            </a:r>
            <a:r>
              <a:rPr lang="en-GB" sz="4800" dirty="0"/>
              <a:t>/ </a:t>
            </a:r>
            <a:r>
              <a:rPr lang="en-GB" sz="4800" dirty="0" err="1"/>
              <a:t>Qeveria</a:t>
            </a:r>
            <a:r>
              <a:rPr lang="en-GB" sz="4800" dirty="0"/>
              <a:t> </a:t>
            </a:r>
            <a:r>
              <a:rPr lang="en-GB" sz="4800" dirty="0" err="1"/>
              <a:t>shfuqizon</a:t>
            </a:r>
            <a:r>
              <a:rPr lang="en-GB" sz="4800" dirty="0"/>
              <a:t> </a:t>
            </a:r>
            <a:r>
              <a:rPr lang="en-GB" sz="4800" dirty="0" err="1"/>
              <a:t>pikën</a:t>
            </a:r>
            <a:r>
              <a:rPr lang="en-GB" sz="4800" dirty="0"/>
              <a:t> 4 </a:t>
            </a:r>
            <a:r>
              <a:rPr lang="en-GB" sz="4800" dirty="0" err="1"/>
              <a:t>të</a:t>
            </a:r>
            <a:r>
              <a:rPr lang="en-GB" sz="4800" dirty="0"/>
              <a:t> VKM nr.288: </a:t>
            </a:r>
            <a:r>
              <a:rPr lang="en-GB" sz="4800" dirty="0" err="1"/>
              <a:t>Studentët</a:t>
            </a:r>
            <a:r>
              <a:rPr lang="en-GB" sz="4800" dirty="0"/>
              <a:t> </a:t>
            </a:r>
            <a:r>
              <a:rPr lang="en-GB" sz="4800" dirty="0" err="1"/>
              <a:t>përsëritës</a:t>
            </a:r>
            <a:r>
              <a:rPr lang="en-GB" sz="4800" dirty="0"/>
              <a:t> </a:t>
            </a:r>
            <a:r>
              <a:rPr lang="en-GB" sz="4800" dirty="0" err="1"/>
              <a:t>nuk</a:t>
            </a:r>
            <a:r>
              <a:rPr lang="en-GB" sz="4800" dirty="0"/>
              <a:t> do </a:t>
            </a:r>
            <a:r>
              <a:rPr lang="en-GB" sz="4800" dirty="0" err="1"/>
              <a:t>të</a:t>
            </a:r>
            <a:r>
              <a:rPr lang="en-GB" sz="4800" dirty="0"/>
              <a:t> </a:t>
            </a:r>
            <a:r>
              <a:rPr lang="en-GB" sz="4800" dirty="0" err="1"/>
              <a:t>paguajnë</a:t>
            </a:r>
            <a:r>
              <a:rPr lang="en-GB" sz="4800" dirty="0"/>
              <a:t>, Shqiptarja.com, [online] 6 December. Available at: https://shqiptarja.com/lajm/qeveria-shfuqizon-piken-4-te-vkm-nr288-studentet-perserites-nuk-do-te-paguajne [accessed 10 October 2019].</a:t>
            </a:r>
          </a:p>
          <a:p>
            <a:pPr algn="just"/>
            <a:r>
              <a:rPr lang="en-GB" sz="4800" dirty="0"/>
              <a:t>Shqiptarja.com, 2015. Rama: Jo </a:t>
            </a:r>
            <a:r>
              <a:rPr lang="en-GB" sz="4800" dirty="0" err="1"/>
              <a:t>armëve</a:t>
            </a:r>
            <a:r>
              <a:rPr lang="en-GB" sz="4800" dirty="0"/>
              <a:t> </a:t>
            </a:r>
            <a:r>
              <a:rPr lang="en-GB" sz="4800" dirty="0" err="1"/>
              <a:t>kimike</a:t>
            </a:r>
            <a:endParaRPr lang="en-GB" sz="4800" dirty="0"/>
          </a:p>
          <a:p>
            <a:pPr algn="just"/>
            <a:r>
              <a:rPr lang="en-GB" sz="4800" dirty="0" err="1"/>
              <a:t>ndërpriten</a:t>
            </a:r>
            <a:r>
              <a:rPr lang="en-GB" sz="4800" dirty="0"/>
              <a:t> </a:t>
            </a:r>
            <a:r>
              <a:rPr lang="en-GB" sz="4800" dirty="0" err="1"/>
              <a:t>protestat</a:t>
            </a:r>
            <a:r>
              <a:rPr lang="en-GB" sz="4800" dirty="0"/>
              <a:t> </a:t>
            </a:r>
            <a:r>
              <a:rPr lang="en-GB" sz="4800" dirty="0" err="1"/>
              <a:t>studentore</a:t>
            </a:r>
            <a:r>
              <a:rPr lang="en-GB" sz="4800" dirty="0"/>
              <a:t>, Shqiptarja.com, [online] 15 November Available:  https://shqiptarja.com/lajm/rama-jo-armeve-kimike-br-nderpriten-protestat-studentore?r=app [accessed 11 October, 2019].</a:t>
            </a:r>
          </a:p>
          <a:p>
            <a:pPr algn="just"/>
            <a:r>
              <a:rPr lang="en-GB" sz="4800" dirty="0" err="1"/>
              <a:t>Skendaj</a:t>
            </a:r>
            <a:r>
              <a:rPr lang="en-GB" sz="4800" dirty="0"/>
              <a:t>, E., 2018. SPECIALE/ </a:t>
            </a:r>
            <a:r>
              <a:rPr lang="en-GB" sz="4800" dirty="0" err="1"/>
              <a:t>Dhjetori</a:t>
            </a:r>
            <a:r>
              <a:rPr lang="en-GB" sz="4800" dirty="0"/>
              <a:t> </a:t>
            </a:r>
            <a:r>
              <a:rPr lang="en-GB" sz="4800" dirty="0" err="1"/>
              <a:t>i</a:t>
            </a:r>
            <a:r>
              <a:rPr lang="en-GB" sz="4800" dirty="0"/>
              <a:t> 2-të </a:t>
            </a:r>
            <a:r>
              <a:rPr lang="en-GB" sz="4800" dirty="0" err="1"/>
              <a:t>i</a:t>
            </a:r>
            <a:r>
              <a:rPr lang="en-GB" sz="4800" dirty="0"/>
              <a:t> </a:t>
            </a:r>
            <a:r>
              <a:rPr lang="en-GB" sz="4800" dirty="0" err="1"/>
              <a:t>studentëve</a:t>
            </a:r>
            <a:r>
              <a:rPr lang="en-GB" sz="4800" dirty="0"/>
              <a:t>, </a:t>
            </a:r>
            <a:r>
              <a:rPr lang="en-GB" sz="4800" dirty="0" err="1"/>
              <a:t>ç’do</a:t>
            </a:r>
            <a:r>
              <a:rPr lang="en-GB" sz="4800" dirty="0"/>
              <a:t> </a:t>
            </a:r>
            <a:r>
              <a:rPr lang="en-GB" sz="4800" dirty="0" err="1"/>
              <a:t>të</a:t>
            </a:r>
            <a:r>
              <a:rPr lang="en-GB" sz="4800" dirty="0"/>
              <a:t> </a:t>
            </a:r>
            <a:r>
              <a:rPr lang="en-GB" sz="4800" dirty="0" err="1"/>
              <a:t>ndodhë</a:t>
            </a:r>
            <a:r>
              <a:rPr lang="en-GB" sz="4800" dirty="0"/>
              <a:t> </a:t>
            </a:r>
            <a:r>
              <a:rPr lang="en-GB" sz="4800" dirty="0" err="1"/>
              <a:t>më</a:t>
            </a:r>
            <a:r>
              <a:rPr lang="en-GB" sz="4800" dirty="0"/>
              <a:t> 7 </a:t>
            </a:r>
            <a:r>
              <a:rPr lang="en-GB" sz="4800" dirty="0" err="1"/>
              <a:t>janar</a:t>
            </a:r>
            <a:r>
              <a:rPr lang="en-GB" sz="4800" dirty="0"/>
              <a:t>, </a:t>
            </a:r>
            <a:r>
              <a:rPr lang="en-GB" sz="4800" dirty="0" err="1"/>
              <a:t>Balkanweb</a:t>
            </a:r>
            <a:r>
              <a:rPr lang="en-GB" sz="4800" dirty="0"/>
              <a:t>, [online] 1 January.  Available at:  https://balkanweb.com/speciale-dhjetori-i-dyte-i-studenteve/ [accessed 07 October, 2019].</a:t>
            </a:r>
          </a:p>
          <a:p>
            <a:pPr algn="just"/>
            <a:r>
              <a:rPr lang="en-GB" sz="4800" dirty="0" err="1"/>
              <a:t>Snircek</a:t>
            </a:r>
            <a:r>
              <a:rPr lang="en-GB" sz="4800" dirty="0"/>
              <a:t>, N. and Williams, A., 2015. Inventing the future: </a:t>
            </a:r>
            <a:r>
              <a:rPr lang="en-GB" sz="4800" dirty="0" err="1"/>
              <a:t>Postcapitalism</a:t>
            </a:r>
            <a:r>
              <a:rPr lang="en-GB" sz="4800" dirty="0"/>
              <a:t> and a World Without Work. New York: Verso.</a:t>
            </a:r>
          </a:p>
          <a:p>
            <a:pPr algn="just"/>
            <a:r>
              <a:rPr lang="en-GB" sz="4800" dirty="0"/>
              <a:t>Top Channel, 2018. Top Story/ </a:t>
            </a:r>
            <a:r>
              <a:rPr lang="en-GB" sz="4800" dirty="0" err="1"/>
              <a:t>Ja</a:t>
            </a:r>
            <a:r>
              <a:rPr lang="en-GB" sz="4800" dirty="0"/>
              <a:t> </a:t>
            </a:r>
            <a:r>
              <a:rPr lang="en-GB" sz="4800" dirty="0" err="1"/>
              <a:t>si</a:t>
            </a:r>
            <a:r>
              <a:rPr lang="en-GB" sz="4800" dirty="0"/>
              <a:t> u </a:t>
            </a:r>
            <a:r>
              <a:rPr lang="en-GB" sz="4800" dirty="0" err="1"/>
              <a:t>infiltruan</a:t>
            </a:r>
            <a:r>
              <a:rPr lang="en-GB" sz="4800" dirty="0"/>
              <a:t> </a:t>
            </a:r>
            <a:r>
              <a:rPr lang="en-GB" sz="4800" dirty="0" err="1"/>
              <a:t>në</a:t>
            </a:r>
            <a:r>
              <a:rPr lang="en-GB" sz="4800" dirty="0"/>
              <a:t> </a:t>
            </a:r>
            <a:r>
              <a:rPr lang="en-GB" sz="4800" dirty="0" err="1"/>
              <a:t>protestë</a:t>
            </a:r>
            <a:r>
              <a:rPr lang="en-GB" sz="4800" dirty="0"/>
              <a:t> </a:t>
            </a:r>
            <a:r>
              <a:rPr lang="en-GB" sz="4800" dirty="0" err="1"/>
              <a:t>militantët</a:t>
            </a:r>
            <a:r>
              <a:rPr lang="en-GB" sz="4800" dirty="0"/>
              <a:t> e FRESSH, FRPD </a:t>
            </a:r>
            <a:r>
              <a:rPr lang="en-GB" sz="4800" dirty="0" err="1"/>
              <a:t>dhe</a:t>
            </a:r>
            <a:r>
              <a:rPr lang="en-GB" sz="4800" dirty="0"/>
              <a:t> LRI, Top Channel, [online] 19 December. Available at: http://top-channel.tv/2018/12/19/top-story-ja-si-u-infiltruan-ne-proteste-militantet-e-fressh-frpd-dhe-lri/ [accessed 10 October 2019].</a:t>
            </a:r>
          </a:p>
          <a:p>
            <a:pPr algn="just"/>
            <a:r>
              <a:rPr lang="en-GB" sz="4800" dirty="0"/>
              <a:t>Ward, Antonia., 2018. ISIS's Use of Social Media Still Poses a Threat to Stability in the Middle East and Africa, The Rand Blog, [online] 11 December. 2018. Available at: https://www.rand.org/blog/2018/12/isiss-use-of-social-media-still-poses-a-threat-to-stability.html  [accessed 10 October 2019].</a:t>
            </a:r>
          </a:p>
          <a:p>
            <a:pPr algn="just"/>
            <a:r>
              <a:rPr lang="en-GB" sz="4800" dirty="0" err="1"/>
              <a:t>Wolfsfeld</a:t>
            </a:r>
            <a:r>
              <a:rPr lang="en-GB" sz="4800" dirty="0"/>
              <a:t>, G., </a:t>
            </a:r>
            <a:r>
              <a:rPr lang="en-GB" sz="4800" dirty="0" err="1"/>
              <a:t>Segev</a:t>
            </a:r>
            <a:r>
              <a:rPr lang="en-GB" sz="4800" dirty="0"/>
              <a:t>, E., and </a:t>
            </a:r>
            <a:r>
              <a:rPr lang="en-GB" sz="4800" dirty="0" err="1"/>
              <a:t>Sheafer</a:t>
            </a:r>
            <a:r>
              <a:rPr lang="en-GB" sz="4800" dirty="0"/>
              <a:t> T., 2013. Social Media and the Arab Spring: Politics Comes First. The International Journal of Press/Politics, 18(2), 115–137.</a:t>
            </a:r>
          </a:p>
          <a:p>
            <a:pPr algn="just"/>
            <a:r>
              <a:rPr lang="en-GB" sz="4800" dirty="0" err="1"/>
              <a:t>Zguri</a:t>
            </a:r>
            <a:r>
              <a:rPr lang="en-GB" sz="4800" dirty="0"/>
              <a:t>, R. (2017). </a:t>
            </a:r>
            <a:r>
              <a:rPr lang="en-GB" sz="4800" dirty="0" err="1"/>
              <a:t>Marrëdhëniet</a:t>
            </a:r>
            <a:r>
              <a:rPr lang="en-GB" sz="4800" dirty="0"/>
              <a:t> </a:t>
            </a:r>
            <a:r>
              <a:rPr lang="en-GB" sz="4800" dirty="0" err="1"/>
              <a:t>mes</a:t>
            </a:r>
            <a:r>
              <a:rPr lang="en-GB" sz="4800" dirty="0"/>
              <a:t> medias </a:t>
            </a:r>
            <a:r>
              <a:rPr lang="en-GB" sz="4800" dirty="0" err="1"/>
              <a:t>dhe</a:t>
            </a:r>
            <a:r>
              <a:rPr lang="en-GB" sz="4800" dirty="0"/>
              <a:t> </a:t>
            </a:r>
            <a:r>
              <a:rPr lang="en-GB" sz="4800" dirty="0" err="1"/>
              <a:t>politikës</a:t>
            </a:r>
            <a:r>
              <a:rPr lang="en-GB" sz="4800" dirty="0"/>
              <a:t> </a:t>
            </a:r>
            <a:r>
              <a:rPr lang="en-GB" sz="4800" dirty="0" err="1"/>
              <a:t>në</a:t>
            </a:r>
            <a:r>
              <a:rPr lang="en-GB" sz="4800" dirty="0"/>
              <a:t> </a:t>
            </a:r>
            <a:r>
              <a:rPr lang="en-GB" sz="4800" dirty="0" err="1"/>
              <a:t>Shqipëri</a:t>
            </a:r>
            <a:r>
              <a:rPr lang="en-GB" sz="4800" dirty="0"/>
              <a:t>. Tirana: Friedrich-Ebert-Stiftung.</a:t>
            </a:r>
          </a:p>
          <a:p>
            <a:pPr algn="just"/>
            <a:r>
              <a:rPr lang="en-GB" sz="4800" dirty="0" err="1"/>
              <a:t>Zheji</a:t>
            </a:r>
            <a:r>
              <a:rPr lang="en-GB" sz="4800" dirty="0"/>
              <a:t>, A.2017. Artur </a:t>
            </a:r>
            <a:r>
              <a:rPr lang="en-GB" sz="4800" dirty="0" err="1"/>
              <a:t>Zheji</a:t>
            </a:r>
            <a:r>
              <a:rPr lang="en-GB" sz="4800" dirty="0"/>
              <a:t>: </a:t>
            </a:r>
            <a:r>
              <a:rPr lang="en-GB" sz="4800" dirty="0" err="1"/>
              <a:t>Të</a:t>
            </a:r>
            <a:r>
              <a:rPr lang="en-GB" sz="4800" dirty="0"/>
              <a:t> </a:t>
            </a:r>
            <a:r>
              <a:rPr lang="en-GB" sz="4800" dirty="0" err="1"/>
              <a:t>gjitha</a:t>
            </a:r>
            <a:r>
              <a:rPr lang="en-GB" sz="4800" dirty="0"/>
              <a:t> </a:t>
            </a:r>
            <a:r>
              <a:rPr lang="en-GB" sz="4800" dirty="0" err="1"/>
              <a:t>dredhitë</a:t>
            </a:r>
            <a:r>
              <a:rPr lang="en-GB" sz="4800" dirty="0"/>
              <a:t> e </a:t>
            </a:r>
            <a:r>
              <a:rPr lang="en-GB" sz="4800" dirty="0" err="1"/>
              <a:t>Ramës</a:t>
            </a:r>
            <a:r>
              <a:rPr lang="en-GB" sz="4800" dirty="0"/>
              <a:t> </a:t>
            </a:r>
            <a:r>
              <a:rPr lang="en-GB" sz="4800" dirty="0" err="1"/>
              <a:t>që</a:t>
            </a:r>
            <a:r>
              <a:rPr lang="en-GB" sz="4800" dirty="0"/>
              <a:t> </a:t>
            </a:r>
            <a:r>
              <a:rPr lang="en-GB" sz="4800" dirty="0" err="1"/>
              <a:t>nxorrën</a:t>
            </a:r>
            <a:r>
              <a:rPr lang="en-GB" sz="4800" dirty="0"/>
              <a:t> </a:t>
            </a:r>
            <a:r>
              <a:rPr lang="en-GB" sz="4800" dirty="0" err="1"/>
              <a:t>Fatos</a:t>
            </a:r>
            <a:r>
              <a:rPr lang="en-GB" sz="4800" dirty="0"/>
              <a:t> </a:t>
            </a:r>
            <a:r>
              <a:rPr lang="en-GB" sz="4800" dirty="0" err="1"/>
              <a:t>Nanon</a:t>
            </a:r>
            <a:r>
              <a:rPr lang="en-GB" sz="4800" dirty="0"/>
              <a:t> </a:t>
            </a:r>
            <a:r>
              <a:rPr lang="en-GB" sz="4800" dirty="0" err="1"/>
              <a:t>nga</a:t>
            </a:r>
            <a:r>
              <a:rPr lang="en-GB" sz="4800" dirty="0"/>
              <a:t> </a:t>
            </a:r>
            <a:r>
              <a:rPr lang="en-GB" sz="4800" dirty="0" err="1"/>
              <a:t>politika</a:t>
            </a:r>
            <a:r>
              <a:rPr lang="en-GB" sz="4800" dirty="0"/>
              <a:t>, Gazeta </a:t>
            </a:r>
            <a:r>
              <a:rPr lang="en-GB" sz="4800" dirty="0" err="1"/>
              <a:t>Shqiptare</a:t>
            </a:r>
            <a:r>
              <a:rPr lang="en-GB" sz="4800" dirty="0"/>
              <a:t>,  [online] 11 July. Available at: http://www.gsh.al/2017/07/11/artu-zheji-te-gjitha-dredhite-e-rames-qe-nxorren-fatos-nanon-nga-politika/ [accessed 10 October 2019].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AE6878-6A8C-4ACA-B9E4-1994A8B84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Geri Pilaca, Ph.d candidate, Epoka University, April 2020</a:t>
            </a:r>
          </a:p>
        </p:txBody>
      </p:sp>
    </p:spTree>
    <p:extLst>
      <p:ext uri="{BB962C8B-B14F-4D97-AF65-F5344CB8AC3E}">
        <p14:creationId xmlns:p14="http://schemas.microsoft.com/office/powerpoint/2010/main" val="952320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3750EB-00ED-4356-82EC-355F8FC9B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45215"/>
            <a:ext cx="9144000" cy="2387600"/>
          </a:xfrm>
        </p:spPr>
        <p:txBody>
          <a:bodyPr/>
          <a:lstStyle/>
          <a:p>
            <a:r>
              <a:rPr lang="en-US" dirty="0"/>
              <a:t>Thank you for your attention!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2631F1E-D3F2-4888-8686-239C144103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29690"/>
            <a:ext cx="9144000" cy="1655762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800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66444-34B9-40C4-9968-66F5C4E32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45390-9CB0-4AEC-9055-7855C9370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25218"/>
            <a:ext cx="8946541" cy="492318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Radical democracy: Theoretical discussion</a:t>
            </a:r>
          </a:p>
          <a:p>
            <a:pPr lvl="1"/>
            <a:r>
              <a:rPr lang="en-US" dirty="0"/>
              <a:t>Deliberative approach</a:t>
            </a:r>
          </a:p>
          <a:p>
            <a:pPr lvl="1"/>
            <a:r>
              <a:rPr lang="en-US" dirty="0"/>
              <a:t>Agonistic approach</a:t>
            </a:r>
          </a:p>
          <a:p>
            <a:r>
              <a:rPr lang="en-US" dirty="0"/>
              <a:t>Methodology</a:t>
            </a:r>
          </a:p>
          <a:p>
            <a:r>
              <a:rPr lang="en-US" dirty="0"/>
              <a:t>Radical democracy in Albania: An overview</a:t>
            </a:r>
          </a:p>
          <a:p>
            <a:pPr lvl="1"/>
            <a:r>
              <a:rPr lang="en-US" dirty="0"/>
              <a:t>The protests in time</a:t>
            </a:r>
          </a:p>
          <a:p>
            <a:pPr lvl="1"/>
            <a:r>
              <a:rPr lang="en-US" dirty="0"/>
              <a:t>Techno-politics in Albania</a:t>
            </a:r>
          </a:p>
          <a:p>
            <a:r>
              <a:rPr lang="en-US" dirty="0"/>
              <a:t>Radical democracy in the student Protest</a:t>
            </a:r>
          </a:p>
          <a:p>
            <a:pPr lvl="1"/>
            <a:r>
              <a:rPr lang="en-US" dirty="0"/>
              <a:t>Overview</a:t>
            </a:r>
          </a:p>
          <a:p>
            <a:pPr lvl="1"/>
            <a:r>
              <a:rPr lang="en-US" dirty="0"/>
              <a:t>The use of technology in the protest</a:t>
            </a:r>
          </a:p>
          <a:p>
            <a:r>
              <a:rPr lang="en-US" dirty="0"/>
              <a:t>Conclusion</a:t>
            </a:r>
          </a:p>
          <a:p>
            <a:r>
              <a:rPr lang="en-US" dirty="0"/>
              <a:t>References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973C04-B9EB-4D17-A70B-B09335540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Geri Pilaca, Ph.d candidate, Epoka University, April 2020</a:t>
            </a:r>
          </a:p>
        </p:txBody>
      </p:sp>
    </p:spTree>
    <p:extLst>
      <p:ext uri="{BB962C8B-B14F-4D97-AF65-F5344CB8AC3E}">
        <p14:creationId xmlns:p14="http://schemas.microsoft.com/office/powerpoint/2010/main" val="359873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5365C-1581-4AE9-967C-9B2D39BE5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7CAB6-40E6-42A0-9BEA-0EC826BAC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In December 2018, Albania experienced its 2</a:t>
            </a:r>
            <a:r>
              <a:rPr lang="en-US" baseline="30000" dirty="0"/>
              <a:t>nd</a:t>
            </a:r>
            <a:r>
              <a:rPr lang="en-US" dirty="0"/>
              <a:t> largest people protest, in the past 27 years.</a:t>
            </a:r>
          </a:p>
          <a:p>
            <a:pPr algn="just"/>
            <a:r>
              <a:rPr lang="en-US" dirty="0"/>
              <a:t>The protagonists were university students demanding for an improvement in the high education system.</a:t>
            </a:r>
          </a:p>
          <a:p>
            <a:pPr algn="just"/>
            <a:r>
              <a:rPr lang="en-US" dirty="0"/>
              <a:t>The protest became famous for the use of internet culture by the students as tool of conveying messages.</a:t>
            </a:r>
          </a:p>
          <a:p>
            <a:pPr algn="just"/>
            <a:r>
              <a:rPr lang="en-US" dirty="0"/>
              <a:t>It found similarity with other social movements that had sparkled in the world such as the 2019 Hong Kong protests or student protest in Peru.</a:t>
            </a:r>
          </a:p>
          <a:p>
            <a:pPr algn="just"/>
            <a:r>
              <a:rPr lang="en-GB" dirty="0"/>
              <a:t>Such similarity raised question whether it could fall under theoretical paradigms such as Radical Democracy who </a:t>
            </a:r>
            <a:r>
              <a:rPr lang="en-GB" dirty="0" err="1"/>
              <a:t>centers</a:t>
            </a:r>
            <a:r>
              <a:rPr lang="en-GB" dirty="0"/>
              <a:t> around the role of social movements and the role technology in it.</a:t>
            </a:r>
          </a:p>
          <a:p>
            <a:pPr algn="just"/>
            <a:r>
              <a:rPr lang="en-GB" dirty="0"/>
              <a:t>This paper tried to explain the occurrence of the 2018 student protest through the landscape of Radical Democracy.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413188-25FE-49A1-A7F3-3625CEB55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Geri Pilaca, Ph.d candidate, Epoka University, April 2020</a:t>
            </a:r>
          </a:p>
        </p:txBody>
      </p:sp>
    </p:spTree>
    <p:extLst>
      <p:ext uri="{BB962C8B-B14F-4D97-AF65-F5344CB8AC3E}">
        <p14:creationId xmlns:p14="http://schemas.microsoft.com/office/powerpoint/2010/main" val="13691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884C3-FC07-4CDF-BBDD-438405FA1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Radical democracy: Theoretical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6641C-01EA-4962-B037-86B47D21A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It puts the matter of the society and people’s participation in the decision-making processes of a country at the center of the discussion.</a:t>
            </a:r>
          </a:p>
          <a:p>
            <a:pPr algn="just"/>
            <a:r>
              <a:rPr lang="en-US" dirty="0"/>
              <a:t>Two approaches:</a:t>
            </a:r>
          </a:p>
          <a:p>
            <a:pPr lvl="1" algn="just"/>
            <a:r>
              <a:rPr lang="en-US" dirty="0"/>
              <a:t>Deliberative</a:t>
            </a:r>
          </a:p>
          <a:p>
            <a:pPr lvl="1" algn="just"/>
            <a:r>
              <a:rPr lang="en-GB" dirty="0"/>
              <a:t>Agonistic</a:t>
            </a:r>
          </a:p>
          <a:p>
            <a:pPr algn="just"/>
            <a:r>
              <a:rPr lang="en-US" dirty="0"/>
              <a:t>Moreover, recently in the narrative of radical democracy, technology has taken a very important role. 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CF0005-D494-4FBB-88B5-3B1829D5D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Geri Pilaca, Ph.d candidate, Epoka University, April 2020</a:t>
            </a:r>
          </a:p>
        </p:txBody>
      </p:sp>
    </p:spTree>
    <p:extLst>
      <p:ext uri="{BB962C8B-B14F-4D97-AF65-F5344CB8AC3E}">
        <p14:creationId xmlns:p14="http://schemas.microsoft.com/office/powerpoint/2010/main" val="2109607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5D1B6-6B38-41E8-BBE0-D203D558A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Radical democracy: Theoretical discussion: Deliberative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8378A-997B-444F-8B9E-8867FB028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Championed by Jurgen Habermas: </a:t>
            </a:r>
            <a:r>
              <a:rPr lang="en-US" i="1" dirty="0"/>
              <a:t>Radical democracy through communicative action.</a:t>
            </a:r>
          </a:p>
          <a:p>
            <a:pPr algn="just"/>
            <a:r>
              <a:rPr lang="en-GB" dirty="0"/>
              <a:t>Politics are divided in formal (the State) and informal (the Public).</a:t>
            </a:r>
          </a:p>
          <a:p>
            <a:pPr algn="just"/>
            <a:r>
              <a:rPr lang="en-US" dirty="0"/>
              <a:t>There is a bond between these two politics which is being safeguarded by law and being held through “communicative actions” taking place where the political decision-making is present.</a:t>
            </a:r>
          </a:p>
          <a:p>
            <a:pPr algn="just"/>
            <a:r>
              <a:rPr lang="en-US" dirty="0"/>
              <a:t>There are also other actions such as negotiation, compromise and casting a ballot.</a:t>
            </a:r>
          </a:p>
          <a:p>
            <a:pPr algn="just"/>
            <a:r>
              <a:rPr lang="en-US" dirty="0"/>
              <a:t>The “communicative action”, as a way which can lead to a common agreement.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F06F94-36C7-47EF-94DD-46E2C8140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Geri Pilaca, Ph.d candidate, Epoka University, April 2020</a:t>
            </a:r>
          </a:p>
        </p:txBody>
      </p:sp>
    </p:spTree>
    <p:extLst>
      <p:ext uri="{BB962C8B-B14F-4D97-AF65-F5344CB8AC3E}">
        <p14:creationId xmlns:p14="http://schemas.microsoft.com/office/powerpoint/2010/main" val="661666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EA8F1-2A7C-40F5-BD2E-6DE43D1A7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Radical democracy: Theoretical discussion: Agonistic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44FBF-E4CA-49BE-930F-F2E222FB4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Laclau and Mauffe: </a:t>
            </a:r>
            <a:r>
              <a:rPr lang="en-US" i="1" dirty="0"/>
              <a:t>Equality, freedom, values and citizenship</a:t>
            </a:r>
          </a:p>
          <a:p>
            <a:pPr algn="just"/>
            <a:r>
              <a:rPr lang="en-US" dirty="0"/>
              <a:t>Mauffe: Competition between the public and the political world over the patronage of the concepts of equality, freedom, values and citizenship.</a:t>
            </a:r>
          </a:p>
          <a:p>
            <a:pPr algn="just"/>
            <a:r>
              <a:rPr lang="en-US" dirty="0"/>
              <a:t>Laclau: Radical democracy to be committed to the extension of equality and freedom into ever more extensive zones of public activity, to give political voice to the less privileged.</a:t>
            </a:r>
          </a:p>
          <a:p>
            <a:pPr marL="0" indent="0">
              <a:buNone/>
            </a:pPr>
            <a:endParaRPr lang="en-GB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C51736-C8C7-4310-9374-8BD502753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Geri Pilaca, Ph.d candidate, Epoka University, April 2020</a:t>
            </a:r>
          </a:p>
        </p:txBody>
      </p:sp>
    </p:spTree>
    <p:extLst>
      <p:ext uri="{BB962C8B-B14F-4D97-AF65-F5344CB8AC3E}">
        <p14:creationId xmlns:p14="http://schemas.microsoft.com/office/powerpoint/2010/main" val="3266883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1F983-AC1A-4C74-B36B-25325182A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Radical democracy: Theoretical discussion: 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3462A-276F-4153-8A97-7EE8E04D9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In the modern age, radical democracy has made technology its integral part.</a:t>
            </a:r>
          </a:p>
          <a:p>
            <a:pPr algn="just"/>
            <a:r>
              <a:rPr lang="en-US" dirty="0"/>
              <a:t>Formal (State) and informal politics (Public) have re-conceptualized their modes of conduct and communication through technology.</a:t>
            </a:r>
          </a:p>
          <a:p>
            <a:pPr algn="just"/>
            <a:r>
              <a:rPr lang="en-US" dirty="0"/>
              <a:t>“Techno-politics” was born as a concept.</a:t>
            </a:r>
          </a:p>
          <a:p>
            <a:pPr algn="just"/>
            <a:r>
              <a:rPr lang="en-US" dirty="0"/>
              <a:t>Technology is used to reach a certain political goal.</a:t>
            </a:r>
          </a:p>
          <a:p>
            <a:pPr algn="just"/>
            <a:r>
              <a:rPr lang="en-GB" dirty="0"/>
              <a:t>Birth of “cyber-democracy”.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4D7A44-2125-4DFE-A5FB-09D3D7551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Geri Pilaca, Ph.d candidate, Epoka University, April 2020</a:t>
            </a:r>
          </a:p>
        </p:txBody>
      </p:sp>
    </p:spTree>
    <p:extLst>
      <p:ext uri="{BB962C8B-B14F-4D97-AF65-F5344CB8AC3E}">
        <p14:creationId xmlns:p14="http://schemas.microsoft.com/office/powerpoint/2010/main" val="2337402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BD3D8-8F25-4753-935C-DB9C2D2B9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99AE6-E792-42EE-9232-2E7891982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Qualitative method of analysis: Descriptive and interpretative approach.</a:t>
            </a:r>
          </a:p>
          <a:p>
            <a:pPr algn="just"/>
            <a:r>
              <a:rPr lang="en-US" dirty="0"/>
              <a:t>Paper split in two main sections: </a:t>
            </a:r>
            <a:r>
              <a:rPr lang="en-US" u="sng" dirty="0"/>
              <a:t>the historical overview of radical democracy in Albania </a:t>
            </a:r>
            <a:r>
              <a:rPr lang="en-US" dirty="0"/>
              <a:t>and </a:t>
            </a:r>
            <a:r>
              <a:rPr lang="en-US" u="sng" dirty="0"/>
              <a:t>the main case study</a:t>
            </a:r>
            <a:r>
              <a:rPr lang="en-US" dirty="0"/>
              <a:t>.</a:t>
            </a:r>
            <a:endParaRPr lang="en-US" u="sng" dirty="0"/>
          </a:p>
          <a:p>
            <a:pPr algn="just"/>
            <a:r>
              <a:rPr lang="en-US" u="sng" dirty="0"/>
              <a:t>The historical overview of radical democracy in Albania</a:t>
            </a:r>
            <a:r>
              <a:rPr lang="en-US" dirty="0"/>
              <a:t>: some of Albania’s most significant protests/social movements and the development of media.</a:t>
            </a:r>
          </a:p>
          <a:p>
            <a:pPr algn="just"/>
            <a:r>
              <a:rPr lang="en-US" u="sng" dirty="0"/>
              <a:t>The main case study</a:t>
            </a:r>
            <a:r>
              <a:rPr lang="en-US" dirty="0"/>
              <a:t>: Description of the events and the tools of protesting.</a:t>
            </a:r>
          </a:p>
          <a:p>
            <a:pPr algn="just"/>
            <a:r>
              <a:rPr lang="en-US" dirty="0"/>
              <a:t>Sources: Newspaper articles, interviews, books and academic journals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F0343B-85AA-4F3B-A20E-6A1E39733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Geri Pilaca, Ph.d candidate, Epoka University, April 2020</a:t>
            </a:r>
          </a:p>
        </p:txBody>
      </p:sp>
    </p:spTree>
    <p:extLst>
      <p:ext uri="{BB962C8B-B14F-4D97-AF65-F5344CB8AC3E}">
        <p14:creationId xmlns:p14="http://schemas.microsoft.com/office/powerpoint/2010/main" val="181927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B098F-0F9E-41DD-A878-ED764144B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Radical democracy in Albania: An overview: The protests in time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5D91D-206B-4EAE-B40D-FE0FF2625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1990: The December protest for democracy.</a:t>
            </a:r>
          </a:p>
          <a:p>
            <a:pPr algn="just"/>
            <a:r>
              <a:rPr lang="en-US" dirty="0"/>
              <a:t>1997: The protest that turned into a civil unrest and state failure.</a:t>
            </a:r>
          </a:p>
          <a:p>
            <a:pPr algn="just"/>
            <a:r>
              <a:rPr lang="en-US" dirty="0"/>
              <a:t>Early 2000s: The rise of civil society organizations movements (“Mjaft” organization).</a:t>
            </a:r>
          </a:p>
          <a:p>
            <a:pPr algn="just"/>
            <a:r>
              <a:rPr lang="en-US" dirty="0"/>
              <a:t>2011: The protest against the import of waste from the EU</a:t>
            </a:r>
          </a:p>
          <a:p>
            <a:pPr algn="just"/>
            <a:r>
              <a:rPr lang="en-US" dirty="0"/>
              <a:t>2013: The protest against the import of chemical weapons for dismantle.</a:t>
            </a:r>
          </a:p>
          <a:p>
            <a:pPr algn="just"/>
            <a:r>
              <a:rPr lang="en-US" dirty="0"/>
              <a:t>2018 and on: The protest against the demolition of the National Theater’s building</a:t>
            </a:r>
          </a:p>
          <a:p>
            <a:endParaRPr lang="en-US" dirty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CCF985-5CA5-4E49-881B-96D8F7B43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Geri Pilaca, Ph.d candidate, Epoka University, April 2020</a:t>
            </a:r>
          </a:p>
        </p:txBody>
      </p:sp>
    </p:spTree>
    <p:extLst>
      <p:ext uri="{BB962C8B-B14F-4D97-AF65-F5344CB8AC3E}">
        <p14:creationId xmlns:p14="http://schemas.microsoft.com/office/powerpoint/2010/main" val="17398104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294</TotalTime>
  <Words>3037</Words>
  <Application>Microsoft Office PowerPoint</Application>
  <PresentationFormat>Widescreen</PresentationFormat>
  <Paragraphs>155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3</vt:lpstr>
      <vt:lpstr>Ion</vt:lpstr>
      <vt:lpstr>Radical democracy in the making: The case of Albania </vt:lpstr>
      <vt:lpstr>Outline</vt:lpstr>
      <vt:lpstr>Introduction </vt:lpstr>
      <vt:lpstr>Radical democracy: Theoretical discussion</vt:lpstr>
      <vt:lpstr>Radical democracy: Theoretical discussion: Deliberative approach</vt:lpstr>
      <vt:lpstr>Radical democracy: Theoretical discussion: Agonistic approach</vt:lpstr>
      <vt:lpstr>Radical democracy: Theoretical discussion: Technology</vt:lpstr>
      <vt:lpstr>Methodology</vt:lpstr>
      <vt:lpstr>Radical democracy in Albania: An overview: The protests in time</vt:lpstr>
      <vt:lpstr>Radical democracy in Albania: An overview: Techno-politics in Albania</vt:lpstr>
      <vt:lpstr>Radical democracy in the student Protest: Overview</vt:lpstr>
      <vt:lpstr>Radical democracy in the student Protest: The use of technology in the protest</vt:lpstr>
      <vt:lpstr>Conclusions</vt:lpstr>
      <vt:lpstr>References</vt:lpstr>
      <vt:lpstr>References</vt:lpstr>
      <vt:lpstr>References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18</cp:revision>
  <dcterms:created xsi:type="dcterms:W3CDTF">2020-04-02T18:50:44Z</dcterms:created>
  <dcterms:modified xsi:type="dcterms:W3CDTF">2020-04-03T17:44:05Z</dcterms:modified>
</cp:coreProperties>
</file>