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2597FF"/>
    <a:srgbClr val="D68B1C"/>
    <a:srgbClr val="FF9E1D"/>
    <a:srgbClr val="253600"/>
    <a:srgbClr val="552579"/>
    <a:srgbClr val="D09622"/>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plotArea>
      <c:layout/>
      <c:barChart>
        <c:barDir val="col"/>
        <c:grouping val="clustered"/>
        <c:ser>
          <c:idx val="0"/>
          <c:order val="0"/>
          <c:tx>
            <c:strRef>
              <c:f>Sheet1!$B$1</c:f>
              <c:strCache>
                <c:ptCount val="1"/>
                <c:pt idx="0">
                  <c:v>Traditional Technologies </c:v>
                </c:pt>
              </c:strCache>
            </c:strRef>
          </c:tx>
          <c:cat>
            <c:strRef>
              <c:f>Sheet1!$A$2:$A$7</c:f>
              <c:strCache>
                <c:ptCount val="6"/>
                <c:pt idx="0">
                  <c:v>2017</c:v>
                </c:pt>
                <c:pt idx="1">
                  <c:v>2018</c:v>
                </c:pt>
                <c:pt idx="2">
                  <c:v>2019</c:v>
                </c:pt>
                <c:pt idx="3">
                  <c:v>2020*</c:v>
                </c:pt>
                <c:pt idx="4">
                  <c:v>2021*</c:v>
                </c:pt>
                <c:pt idx="5">
                  <c:v>2022*</c:v>
                </c:pt>
              </c:strCache>
            </c:strRef>
          </c:cat>
          <c:val>
            <c:numRef>
              <c:f>Sheet1!$B$2:$B$7</c:f>
              <c:numCache>
                <c:formatCode>General</c:formatCode>
                <c:ptCount val="6"/>
                <c:pt idx="0">
                  <c:v>3857.7</c:v>
                </c:pt>
                <c:pt idx="1">
                  <c:v>3986.9</c:v>
                </c:pt>
                <c:pt idx="2">
                  <c:v>4099.3</c:v>
                </c:pt>
                <c:pt idx="3">
                  <c:v>4211.8</c:v>
                </c:pt>
                <c:pt idx="4">
                  <c:v>4330.1000000000004</c:v>
                </c:pt>
                <c:pt idx="5">
                  <c:v>4453.7</c:v>
                </c:pt>
              </c:numCache>
            </c:numRef>
          </c:val>
          <c:extLst>
            <c:ext xmlns:c16="http://schemas.microsoft.com/office/drawing/2014/chart" uri="{C3380CC4-5D6E-409C-BE32-E72D297353CC}">
              <c16:uniqueId val="{00000000-DF2A-4BB7-8506-53276A0BD9E0}"/>
            </c:ext>
          </c:extLst>
        </c:ser>
        <c:ser>
          <c:idx val="1"/>
          <c:order val="1"/>
          <c:tx>
            <c:strRef>
              <c:f>Sheet1!$C$1</c:f>
              <c:strCache>
                <c:ptCount val="1"/>
                <c:pt idx="0">
                  <c:v>New technologies </c:v>
                </c:pt>
              </c:strCache>
            </c:strRef>
          </c:tx>
          <c:cat>
            <c:strRef>
              <c:f>Sheet1!$A$2:$A$7</c:f>
              <c:strCache>
                <c:ptCount val="6"/>
                <c:pt idx="0">
                  <c:v>2017</c:v>
                </c:pt>
                <c:pt idx="1">
                  <c:v>2018</c:v>
                </c:pt>
                <c:pt idx="2">
                  <c:v>2019</c:v>
                </c:pt>
                <c:pt idx="3">
                  <c:v>2020*</c:v>
                </c:pt>
                <c:pt idx="4">
                  <c:v>2021*</c:v>
                </c:pt>
                <c:pt idx="5">
                  <c:v>2022*</c:v>
                </c:pt>
              </c:strCache>
            </c:strRef>
          </c:cat>
          <c:val>
            <c:numRef>
              <c:f>Sheet1!$C$2:$C$7</c:f>
              <c:numCache>
                <c:formatCode>General</c:formatCode>
                <c:ptCount val="6"/>
                <c:pt idx="0">
                  <c:v>713.9</c:v>
                </c:pt>
                <c:pt idx="1">
                  <c:v>825.9</c:v>
                </c:pt>
                <c:pt idx="2">
                  <c:v>963.8</c:v>
                </c:pt>
                <c:pt idx="3">
                  <c:v>1130.5999999999999</c:v>
                </c:pt>
                <c:pt idx="4">
                  <c:v>1345.8</c:v>
                </c:pt>
                <c:pt idx="5">
                  <c:v>1601.8</c:v>
                </c:pt>
              </c:numCache>
            </c:numRef>
          </c:val>
          <c:extLst>
            <c:ext xmlns:c16="http://schemas.microsoft.com/office/drawing/2014/chart" uri="{C3380CC4-5D6E-409C-BE32-E72D297353CC}">
              <c16:uniqueId val="{00000001-DF2A-4BB7-8506-53276A0BD9E0}"/>
            </c:ext>
          </c:extLst>
        </c:ser>
        <c:ser>
          <c:idx val="2"/>
          <c:order val="2"/>
          <c:tx>
            <c:strRef>
              <c:f>Sheet1!$D$1</c:f>
              <c:strCache>
                <c:ptCount val="1"/>
                <c:pt idx="0">
                  <c:v>Total </c:v>
                </c:pt>
              </c:strCache>
            </c:strRef>
          </c:tx>
          <c:cat>
            <c:strRef>
              <c:f>Sheet1!$A$2:$A$7</c:f>
              <c:strCache>
                <c:ptCount val="6"/>
                <c:pt idx="0">
                  <c:v>2017</c:v>
                </c:pt>
                <c:pt idx="1">
                  <c:v>2018</c:v>
                </c:pt>
                <c:pt idx="2">
                  <c:v>2019</c:v>
                </c:pt>
                <c:pt idx="3">
                  <c:v>2020*</c:v>
                </c:pt>
                <c:pt idx="4">
                  <c:v>2021*</c:v>
                </c:pt>
                <c:pt idx="5">
                  <c:v>2022*</c:v>
                </c:pt>
              </c:strCache>
            </c:strRef>
          </c:cat>
          <c:val>
            <c:numRef>
              <c:f>Sheet1!$D$2:$D$7</c:f>
              <c:numCache>
                <c:formatCode>General</c:formatCode>
                <c:ptCount val="6"/>
                <c:pt idx="0">
                  <c:v>4571.6000000000004</c:v>
                </c:pt>
                <c:pt idx="1">
                  <c:v>4812.8</c:v>
                </c:pt>
                <c:pt idx="2">
                  <c:v>5063.1000000000004</c:v>
                </c:pt>
                <c:pt idx="3">
                  <c:v>5342.4</c:v>
                </c:pt>
                <c:pt idx="4">
                  <c:v>5675.9000000000005</c:v>
                </c:pt>
                <c:pt idx="5">
                  <c:v>6055.5</c:v>
                </c:pt>
              </c:numCache>
            </c:numRef>
          </c:val>
          <c:extLst>
            <c:ext xmlns:c16="http://schemas.microsoft.com/office/drawing/2014/chart" uri="{C3380CC4-5D6E-409C-BE32-E72D297353CC}">
              <c16:uniqueId val="{00000002-DF2A-4BB7-8506-53276A0BD9E0}"/>
            </c:ext>
          </c:extLst>
        </c:ser>
        <c:axId val="145787136"/>
        <c:axId val="145809408"/>
      </c:barChart>
      <c:catAx>
        <c:axId val="145787136"/>
        <c:scaling>
          <c:orientation val="minMax"/>
        </c:scaling>
        <c:axPos val="b"/>
        <c:numFmt formatCode="General" sourceLinked="1"/>
        <c:majorTickMark val="none"/>
        <c:tickLblPos val="nextTo"/>
        <c:txPr>
          <a:bodyPr rot="-60000000" vert="horz"/>
          <a:lstStyle/>
          <a:p>
            <a:pPr>
              <a:defRPr lang="en-US">
                <a:solidFill>
                  <a:schemeClr val="bg1"/>
                </a:solidFill>
              </a:defRPr>
            </a:pPr>
            <a:endParaRPr lang="ru-RU"/>
          </a:p>
        </c:txPr>
        <c:crossAx val="145809408"/>
        <c:crosses val="autoZero"/>
        <c:auto val="1"/>
        <c:lblAlgn val="ctr"/>
        <c:lblOffset val="100"/>
      </c:catAx>
      <c:valAx>
        <c:axId val="145809408"/>
        <c:scaling>
          <c:orientation val="minMax"/>
        </c:scaling>
        <c:axPos val="l"/>
        <c:majorGridlines/>
        <c:numFmt formatCode="General" sourceLinked="1"/>
        <c:majorTickMark val="none"/>
        <c:tickLblPos val="nextTo"/>
        <c:txPr>
          <a:bodyPr rot="-60000000" vert="horz"/>
          <a:lstStyle/>
          <a:p>
            <a:pPr>
              <a:defRPr lang="en-US">
                <a:solidFill>
                  <a:schemeClr val="bg1"/>
                </a:solidFill>
              </a:defRPr>
            </a:pPr>
            <a:endParaRPr lang="ru-RU"/>
          </a:p>
        </c:txPr>
        <c:crossAx val="145787136"/>
        <c:crosses val="autoZero"/>
        <c:crossBetween val="between"/>
      </c:valAx>
    </c:plotArea>
    <c:legend>
      <c:legendPos val="b"/>
      <c:layout/>
      <c:txPr>
        <a:bodyPr rot="0" vert="horz"/>
        <a:lstStyle/>
        <a:p>
          <a:pPr>
            <a:defRPr lang="en-US">
              <a:solidFill>
                <a:schemeClr val="bg1"/>
              </a:solidFill>
            </a:defRPr>
          </a:pPr>
          <a:endParaRPr lang="ru-RU"/>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Sheet1!$B$1</c:f>
              <c:strCache>
                <c:ptCount val="1"/>
                <c:pt idx="0">
                  <c:v>Series 1</c:v>
                </c:pt>
              </c:strCache>
            </c:strRef>
          </c:tx>
          <c:cat>
            <c:strRef>
              <c:f>Sheet1!$A$2:$A$11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Sheet1!$B$2:$B$11</c:f>
              <c:numCache>
                <c:formatCode>General</c:formatCode>
                <c:ptCount val="10"/>
                <c:pt idx="0">
                  <c:v>3674.9</c:v>
                </c:pt>
                <c:pt idx="1">
                  <c:v>3849.1</c:v>
                </c:pt>
                <c:pt idx="2">
                  <c:v>5022.8</c:v>
                </c:pt>
                <c:pt idx="3">
                  <c:v>5790.3</c:v>
                </c:pt>
                <c:pt idx="4">
                  <c:v>6887.7</c:v>
                </c:pt>
                <c:pt idx="5">
                  <c:v>7819.4</c:v>
                </c:pt>
                <c:pt idx="6">
                  <c:v>9657.7000000000007</c:v>
                </c:pt>
                <c:pt idx="7">
                  <c:v>11152.1</c:v>
                </c:pt>
                <c:pt idx="8">
                  <c:v>14107.2</c:v>
                </c:pt>
                <c:pt idx="9">
                  <c:v>22832.400000000001</c:v>
                </c:pt>
              </c:numCache>
            </c:numRef>
          </c:val>
          <c:extLst>
            <c:ext xmlns:c16="http://schemas.microsoft.com/office/drawing/2014/chart" uri="{C3380CC4-5D6E-409C-BE32-E72D297353CC}">
              <c16:uniqueId val="{00000000-808E-4C79-899D-A3E29522B332}"/>
            </c:ext>
          </c:extLst>
        </c:ser>
        <c:shape val="cylinder"/>
        <c:axId val="151587840"/>
        <c:axId val="151593728"/>
        <c:axId val="0"/>
      </c:bar3DChart>
      <c:catAx>
        <c:axId val="151587840"/>
        <c:scaling>
          <c:orientation val="minMax"/>
        </c:scaling>
        <c:axPos val="b"/>
        <c:numFmt formatCode="General" sourceLinked="1"/>
        <c:tickLblPos val="nextTo"/>
        <c:txPr>
          <a:bodyPr/>
          <a:lstStyle/>
          <a:p>
            <a:pPr>
              <a:defRPr lang="en-US">
                <a:solidFill>
                  <a:schemeClr val="bg1"/>
                </a:solidFill>
              </a:defRPr>
            </a:pPr>
            <a:endParaRPr lang="ru-RU"/>
          </a:p>
        </c:txPr>
        <c:crossAx val="151593728"/>
        <c:crosses val="autoZero"/>
        <c:auto val="1"/>
        <c:lblAlgn val="ctr"/>
        <c:lblOffset val="100"/>
      </c:catAx>
      <c:valAx>
        <c:axId val="151593728"/>
        <c:scaling>
          <c:orientation val="minMax"/>
        </c:scaling>
        <c:axPos val="l"/>
        <c:majorGridlines/>
        <c:numFmt formatCode="General" sourceLinked="1"/>
        <c:tickLblPos val="nextTo"/>
        <c:txPr>
          <a:bodyPr/>
          <a:lstStyle/>
          <a:p>
            <a:pPr>
              <a:defRPr lang="en-US">
                <a:solidFill>
                  <a:schemeClr val="bg1"/>
                </a:solidFill>
              </a:defRPr>
            </a:pPr>
            <a:endParaRPr lang="ru-RU"/>
          </a:p>
        </c:txPr>
        <c:crossAx val="151587840"/>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E63F4-53D0-4A98-A160-E270D77A1CB9}" type="datetimeFigureOut">
              <a:rPr lang="ru-RU" smtClean="0"/>
              <a:pPr/>
              <a:t>01.04.2020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C5372-37C3-45FF-B495-7126194F498F}"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7BC5372-37C3-45FF-B495-7126194F498F}"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5108755"/>
            <a:ext cx="7940660" cy="763526"/>
          </a:xfrm>
          <a:effectLst/>
        </p:spPr>
        <p:txBody>
          <a:bodyPr>
            <a:normAutofit/>
          </a:bodyPr>
          <a:lstStyle>
            <a:lvl1pPr algn="l">
              <a:defRPr sz="3600">
                <a:solidFill>
                  <a:schemeClr val="accent6">
                    <a:lumMod val="60000"/>
                    <a:lumOff val="4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4375" y="5872280"/>
            <a:ext cx="7940660" cy="629910"/>
          </a:xfrm>
        </p:spPr>
        <p:txBody>
          <a:bodyPr>
            <a:normAutofit/>
          </a:bodyPr>
          <a:lstStyle>
            <a:lvl1pPr marL="0" indent="0" algn="l">
              <a:buNone/>
              <a:defRPr sz="28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75" y="1443835"/>
            <a:ext cx="7924190" cy="458115"/>
          </a:xfrm>
        </p:spPr>
        <p:txBody>
          <a:bodyPr>
            <a:normAutofit/>
          </a:bodyPr>
          <a:lstStyle>
            <a:lvl1pPr algn="l">
              <a:defRPr sz="36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4375" y="1901950"/>
            <a:ext cx="7924190" cy="3817625"/>
          </a:xfrm>
        </p:spPr>
        <p:txBody>
          <a:bodyPr/>
          <a:lstStyle>
            <a:lvl1pPr>
              <a:defRPr sz="2800">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527605"/>
            <a:ext cx="7024429" cy="763525"/>
          </a:xfrm>
        </p:spPr>
        <p:txBody>
          <a:bodyPr>
            <a:normAutofit/>
          </a:bodyPr>
          <a:lstStyle>
            <a:lvl1pPr algn="l">
              <a:defRPr sz="36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5" y="1443835"/>
            <a:ext cx="7024429" cy="4275740"/>
          </a:xfrm>
        </p:spPr>
        <p:txBody>
          <a:bodyPr/>
          <a:lstStyle>
            <a:lvl1pPr>
              <a:defRPr sz="2800">
                <a:solidFill>
                  <a:schemeClr val="accent6">
                    <a:lumMod val="40000"/>
                    <a:lumOff val="60000"/>
                  </a:schemeClr>
                </a:solidFill>
              </a:defRPr>
            </a:lvl1pPr>
            <a:lvl2pPr>
              <a:defRPr>
                <a:solidFill>
                  <a:schemeClr val="accent6">
                    <a:lumMod val="40000"/>
                    <a:lumOff val="60000"/>
                  </a:schemeClr>
                </a:solidFill>
              </a:defRPr>
            </a:lvl2pPr>
            <a:lvl3pPr>
              <a:defRPr>
                <a:solidFill>
                  <a:schemeClr val="accent6">
                    <a:lumMod val="40000"/>
                    <a:lumOff val="60000"/>
                  </a:schemeClr>
                </a:solidFill>
              </a:defRPr>
            </a:lvl3pPr>
            <a:lvl4pPr>
              <a:defRPr>
                <a:solidFill>
                  <a:schemeClr val="accent6">
                    <a:lumMod val="40000"/>
                    <a:lumOff val="60000"/>
                  </a:schemeClr>
                </a:solidFill>
              </a:defRPr>
            </a:lvl4pPr>
            <a:lvl5pPr>
              <a:defRPr>
                <a:solidFill>
                  <a:schemeClr val="accent6">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p:spPr>
        <p:txBody>
          <a:bodyPr>
            <a:normAutofit/>
          </a:bodyPr>
          <a:lstStyle>
            <a:lvl1pPr algn="l">
              <a:defRPr sz="3600">
                <a:solidFill>
                  <a:schemeClr val="accent6">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054654"/>
            <a:ext cx="4040188"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684517"/>
            <a:ext cx="4040188" cy="3035058"/>
          </a:xfrm>
        </p:spPr>
        <p:txBody>
          <a:bodyPr/>
          <a:lstStyle>
            <a:lvl1pPr>
              <a:defRPr sz="2400">
                <a:solidFill>
                  <a:schemeClr val="accent6">
                    <a:lumMod val="40000"/>
                    <a:lumOff val="60000"/>
                  </a:schemeClr>
                </a:solidFill>
              </a:defRPr>
            </a:lvl1pPr>
            <a:lvl2pPr>
              <a:defRPr sz="2000">
                <a:solidFill>
                  <a:schemeClr val="accent6">
                    <a:lumMod val="40000"/>
                    <a:lumOff val="60000"/>
                  </a:schemeClr>
                </a:solidFill>
              </a:defRPr>
            </a:lvl2pPr>
            <a:lvl3pPr>
              <a:defRPr sz="1800">
                <a:solidFill>
                  <a:schemeClr val="accent6">
                    <a:lumMod val="40000"/>
                    <a:lumOff val="60000"/>
                  </a:schemeClr>
                </a:solidFill>
              </a:defRPr>
            </a:lvl3pPr>
            <a:lvl4pPr>
              <a:defRPr sz="1600">
                <a:solidFill>
                  <a:schemeClr val="accent6">
                    <a:lumMod val="40000"/>
                    <a:lumOff val="60000"/>
                  </a:schemeClr>
                </a:solidFill>
              </a:defRPr>
            </a:lvl4pPr>
            <a:lvl5pPr>
              <a:defRPr sz="1600">
                <a:solidFill>
                  <a:schemeClr val="accent6">
                    <a:lumMod val="40000"/>
                    <a:lumOff val="6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054654"/>
            <a:ext cx="4041775"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684517"/>
            <a:ext cx="4041775" cy="3035058"/>
          </a:xfrm>
        </p:spPr>
        <p:txBody>
          <a:bodyPr/>
          <a:lstStyle>
            <a:lvl1pPr>
              <a:defRPr sz="2400">
                <a:solidFill>
                  <a:schemeClr val="accent6">
                    <a:lumMod val="40000"/>
                    <a:lumOff val="60000"/>
                  </a:schemeClr>
                </a:solidFill>
              </a:defRPr>
            </a:lvl1pPr>
            <a:lvl2pPr>
              <a:defRPr sz="2000">
                <a:solidFill>
                  <a:schemeClr val="accent6">
                    <a:lumMod val="40000"/>
                    <a:lumOff val="60000"/>
                  </a:schemeClr>
                </a:solidFill>
              </a:defRPr>
            </a:lvl2pPr>
            <a:lvl3pPr>
              <a:defRPr sz="1800">
                <a:solidFill>
                  <a:schemeClr val="accent6">
                    <a:lumMod val="40000"/>
                    <a:lumOff val="60000"/>
                  </a:schemeClr>
                </a:solidFill>
              </a:defRPr>
            </a:lvl3pPr>
            <a:lvl4pPr>
              <a:defRPr sz="1600">
                <a:solidFill>
                  <a:schemeClr val="accent6">
                    <a:lumMod val="40000"/>
                    <a:lumOff val="60000"/>
                  </a:schemeClr>
                </a:solidFill>
              </a:defRPr>
            </a:lvl4pPr>
            <a:lvl5pPr>
              <a:defRPr sz="1600">
                <a:solidFill>
                  <a:schemeClr val="accent6">
                    <a:lumMod val="40000"/>
                    <a:lumOff val="6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105400"/>
            <a:ext cx="8390235" cy="914400"/>
          </a:xfrm>
        </p:spPr>
        <p:txBody>
          <a:bodyPr>
            <a:noAutofit/>
          </a:bodyPr>
          <a:lstStyle/>
          <a:p>
            <a:r>
              <a:rPr lang="en-US" sz="2400" b="1" dirty="0" smtClean="0"/>
              <a:t>The Effect of Technology on Economic Growth and Global Competitiveness: Keys for Armenian case</a:t>
            </a:r>
            <a:endParaRPr lang="ru-RU" sz="2400" dirty="0"/>
          </a:p>
        </p:txBody>
      </p:sp>
      <p:sp>
        <p:nvSpPr>
          <p:cNvPr id="3" name="Subtitle 2"/>
          <p:cNvSpPr>
            <a:spLocks noGrp="1"/>
          </p:cNvSpPr>
          <p:nvPr>
            <p:ph type="subTitle" idx="1"/>
          </p:nvPr>
        </p:nvSpPr>
        <p:spPr>
          <a:xfrm>
            <a:off x="762000" y="5943600"/>
            <a:ext cx="7940660" cy="629910"/>
          </a:xfrm>
        </p:spPr>
        <p:txBody>
          <a:bodyPr>
            <a:noAutofit/>
          </a:bodyPr>
          <a:lstStyle/>
          <a:p>
            <a:pPr algn="r"/>
            <a:r>
              <a:rPr lang="en-US" b="1" i="1" u="sng" dirty="0" smtClean="0"/>
              <a:t>Armine Chobanyan</a:t>
            </a:r>
            <a:endParaRPr lang="en-US" b="1" i="1" u="sng" dirty="0"/>
          </a:p>
        </p:txBody>
      </p:sp>
    </p:spTree>
    <p:extLst>
      <p:ext uri="{BB962C8B-B14F-4D97-AF65-F5344CB8AC3E}">
        <p14:creationId xmlns="" xmlns:p14="http://schemas.microsoft.com/office/powerpoint/2010/main" val="3639203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4800" y="1524000"/>
            <a:ext cx="8458200" cy="1752600"/>
          </a:xfrm>
        </p:spPr>
        <p:txBody>
          <a:bodyPr>
            <a:normAutofit fontScale="70000" lnSpcReduction="20000"/>
          </a:bodyPr>
          <a:lstStyle/>
          <a:p>
            <a:pPr algn="just">
              <a:lnSpc>
                <a:spcPct val="120000"/>
              </a:lnSpc>
            </a:pPr>
            <a:r>
              <a:rPr lang="en-US" dirty="0" smtClean="0">
                <a:solidFill>
                  <a:schemeClr val="bg1"/>
                </a:solidFill>
              </a:rPr>
              <a:t>The best example of the introduction of the new technology to industries and increasing the export in Armenia is the Pharmaceutical sector. As of 2018, the 8 organizations are operating under GMP standards. Since the introduction of the GMP certification, the production and export of the pharmaceutical sector have increased. In particular, the export has increased, on average, 30% every year since 2013, and in 2017, it was 28.8 </a:t>
            </a:r>
            <a:r>
              <a:rPr lang="en-US" dirty="0" err="1" smtClean="0">
                <a:solidFill>
                  <a:schemeClr val="bg1"/>
                </a:solidFill>
              </a:rPr>
              <a:t>mln</a:t>
            </a:r>
            <a:r>
              <a:rPr lang="en-US" dirty="0" smtClean="0">
                <a:solidFill>
                  <a:schemeClr val="bg1"/>
                </a:solidFill>
              </a:rPr>
              <a:t> USD. It has doubled compared to 2016. </a:t>
            </a:r>
            <a:endParaRPr lang="ru-RU" dirty="0" smtClean="0">
              <a:solidFill>
                <a:schemeClr val="bg1"/>
              </a:solidFill>
            </a:endParaRPr>
          </a:p>
          <a:p>
            <a:pPr algn="just"/>
            <a:endParaRPr lang="ru-RU" dirty="0"/>
          </a:p>
        </p:txBody>
      </p:sp>
      <p:sp>
        <p:nvSpPr>
          <p:cNvPr id="27649" name="Rectangle 1"/>
          <p:cNvSpPr>
            <a:spLocks noChangeArrowheads="1"/>
          </p:cNvSpPr>
          <p:nvPr/>
        </p:nvSpPr>
        <p:spPr bwMode="auto">
          <a:xfrm>
            <a:off x="685800" y="3124200"/>
            <a:ext cx="467628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bg1"/>
                </a:solidFill>
                <a:effectLst/>
                <a:latin typeface="Arial Narrow" pitchFamily="34" charset="0"/>
                <a:ea typeface="Times New Roman" pitchFamily="18" charset="0"/>
                <a:cs typeface="Sylfaen" pitchFamily="18" charset="0"/>
              </a:rPr>
              <a:t>Pharmaceutical sector export, 2008-2017, thousand USD</a:t>
            </a:r>
            <a:endParaRPr kumimoji="0" lang="en-US" sz="1600" b="0" i="1"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8" name="Chart 4"/>
          <p:cNvGraphicFramePr/>
          <p:nvPr/>
        </p:nvGraphicFramePr>
        <p:xfrm>
          <a:off x="1066800" y="3733800"/>
          <a:ext cx="6858000" cy="2514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en-US" b="1" dirty="0" smtClean="0"/>
              <a:t>Conclusion:</a:t>
            </a:r>
            <a:endParaRPr lang="ru-RU" dirty="0"/>
          </a:p>
        </p:txBody>
      </p:sp>
      <p:sp>
        <p:nvSpPr>
          <p:cNvPr id="3" name="Текст 2"/>
          <p:cNvSpPr>
            <a:spLocks noGrp="1"/>
          </p:cNvSpPr>
          <p:nvPr>
            <p:ph type="body" idx="1"/>
          </p:nvPr>
        </p:nvSpPr>
        <p:spPr>
          <a:xfrm>
            <a:off x="457200" y="1981200"/>
            <a:ext cx="8686800" cy="3581400"/>
          </a:xfrm>
        </p:spPr>
        <p:txBody>
          <a:bodyPr>
            <a:normAutofit fontScale="55000" lnSpcReduction="20000"/>
          </a:bodyPr>
          <a:lstStyle/>
          <a:p>
            <a:pPr algn="just">
              <a:buFont typeface="Wingdings" pitchFamily="2" charset="2"/>
              <a:buChar char="Ø"/>
            </a:pPr>
            <a:r>
              <a:rPr lang="en-US" sz="4200" dirty="0" smtClean="0">
                <a:solidFill>
                  <a:schemeClr val="bg1"/>
                </a:solidFill>
              </a:rPr>
              <a:t>The government of Armenia should accept the wave of change that brings high technology and strengthen the workforce with appropriate knowledge being prepared for the future. Here should be a great focus on practical technology skill development.</a:t>
            </a:r>
          </a:p>
          <a:p>
            <a:pPr algn="just">
              <a:buFont typeface="Wingdings" pitchFamily="2" charset="2"/>
              <a:buChar char="Ø"/>
            </a:pPr>
            <a:r>
              <a:rPr lang="en-US" sz="4200" dirty="0" smtClean="0">
                <a:solidFill>
                  <a:schemeClr val="bg1"/>
                </a:solidFill>
              </a:rPr>
              <a:t> Armenia needs to develop his innovation potentials focusing on technology skill development and science. </a:t>
            </a:r>
          </a:p>
          <a:p>
            <a:pPr algn="just">
              <a:buFont typeface="Wingdings" pitchFamily="2" charset="2"/>
              <a:buChar char="Ø"/>
            </a:pPr>
            <a:r>
              <a:rPr lang="en-US" sz="4200" dirty="0" smtClean="0">
                <a:solidFill>
                  <a:schemeClr val="bg1"/>
                </a:solidFill>
              </a:rPr>
              <a:t>The government should also develop the proper action plans and strategies fulfilling the process of the introduction of the new technologies, know-how, skills.  The creation of a strong connection between science and industry will boost economic growth</a:t>
            </a:r>
            <a:endParaRPr lang="ru-RU" sz="4200" dirty="0" smtClean="0"/>
          </a:p>
          <a:p>
            <a:pPr algn="just">
              <a:buFont typeface="Wingdings" pitchFamily="2" charset="2"/>
              <a:buChar char="Ø"/>
            </a:pPr>
            <a:endParaRPr lang="ru-RU" dirty="0" smtClean="0"/>
          </a:p>
          <a:p>
            <a:pPr algn="just">
              <a:buFont typeface="Wingdings" pitchFamily="2" charset="2"/>
              <a:buChar char="Ø"/>
            </a:pPr>
            <a:endParaRPr lang="ru-RU" dirty="0"/>
          </a:p>
        </p:txBody>
      </p:sp>
      <p:sp>
        <p:nvSpPr>
          <p:cNvPr id="5" name="Текст 4"/>
          <p:cNvSpPr>
            <a:spLocks noGrp="1"/>
          </p:cNvSpPr>
          <p:nvPr>
            <p:ph type="body" sz="quarter" idx="3"/>
          </p:nvPr>
        </p:nvSpPr>
        <p:spPr>
          <a:xfrm>
            <a:off x="533400" y="5257800"/>
            <a:ext cx="8610600" cy="1325562"/>
          </a:xfrm>
        </p:spPr>
        <p:txBody>
          <a:bodyPr>
            <a:normAutofit fontScale="92500" lnSpcReduction="10000"/>
          </a:bodyPr>
          <a:lstStyle/>
          <a:p>
            <a:pPr algn="just"/>
            <a:r>
              <a:rPr lang="en-US" i="1" dirty="0" smtClean="0"/>
              <a:t>Meaningful to mention that as more you have access to data in 21 century as more you benefit. Governments have an important role in helping science to be more open to innovations and create the right mechanism for cooperation toward the best result.</a:t>
            </a:r>
            <a:endParaRPr lang="ru-RU"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114800"/>
            <a:ext cx="8229600" cy="532180"/>
          </a:xfrm>
        </p:spPr>
        <p:txBody>
          <a:bodyPr>
            <a:noAutofit/>
          </a:bodyPr>
          <a:lstStyle/>
          <a:p>
            <a:pPr algn="ctr"/>
            <a:r>
              <a:rPr lang="en-US" sz="6600" b="1" dirty="0" smtClean="0"/>
              <a:t>THANK YOU</a:t>
            </a:r>
            <a:r>
              <a:rPr lang="en-US" sz="6600" dirty="0" smtClean="0"/>
              <a:t/>
            </a:r>
            <a:br>
              <a:rPr lang="en-US" sz="6600" dirty="0" smtClean="0"/>
            </a:br>
            <a:r>
              <a:rPr lang="en-US" sz="6600" i="1" dirty="0" smtClean="0"/>
              <a:t>&amp;</a:t>
            </a:r>
            <a:r>
              <a:rPr lang="en-US" sz="6600" dirty="0" smtClean="0"/>
              <a:t/>
            </a:r>
            <a:br>
              <a:rPr lang="en-US" sz="6600" dirty="0" smtClean="0"/>
            </a:br>
            <a:r>
              <a:rPr lang="en-US" sz="6600" i="1" dirty="0" smtClean="0"/>
              <a:t>stay healthy</a:t>
            </a:r>
            <a:r>
              <a:rPr lang="en-US" sz="6600" dirty="0" smtClean="0"/>
              <a:t/>
            </a:r>
            <a:br>
              <a:rPr lang="en-US" sz="6600" dirty="0" smtClean="0"/>
            </a:br>
            <a:endParaRPr lang="ru-RU" sz="6600" dirty="0"/>
          </a:p>
        </p:txBody>
      </p:sp>
      <p:sp>
        <p:nvSpPr>
          <p:cNvPr id="3" name="Прямоугольник 2"/>
          <p:cNvSpPr/>
          <p:nvPr/>
        </p:nvSpPr>
        <p:spPr>
          <a:xfrm>
            <a:off x="4114800" y="6324600"/>
            <a:ext cx="1678088" cy="369332"/>
          </a:xfrm>
          <a:prstGeom prst="rect">
            <a:avLst/>
          </a:prstGeom>
        </p:spPr>
        <p:txBody>
          <a:bodyPr wrap="none">
            <a:spAutoFit/>
          </a:bodyPr>
          <a:lstStyle/>
          <a:p>
            <a:r>
              <a:rPr lang="en-US" b="1" i="1" dirty="0" smtClean="0">
                <a:solidFill>
                  <a:schemeClr val="bg1"/>
                </a:solidFill>
              </a:rPr>
              <a:t>2020, lockdown</a:t>
            </a:r>
            <a:endParaRPr lang="ru-RU" i="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924190" cy="458115"/>
          </a:xfrm>
        </p:spPr>
        <p:txBody>
          <a:bodyPr>
            <a:normAutofit fontScale="90000"/>
          </a:bodyPr>
          <a:lstStyle/>
          <a:p>
            <a:r>
              <a:rPr lang="en-US" i="1" dirty="0" smtClean="0"/>
              <a:t/>
            </a:r>
            <a:br>
              <a:rPr lang="en-US" i="1" dirty="0" smtClean="0"/>
            </a:br>
            <a:r>
              <a:rPr lang="en-US" b="1" i="1" dirty="0" smtClean="0"/>
              <a:t>"You can see the computer age everywhere but in the productivity statistics.“</a:t>
            </a:r>
            <a:r>
              <a:rPr lang="en-US" i="1" dirty="0" smtClean="0"/>
              <a:t/>
            </a:r>
            <a:br>
              <a:rPr lang="en-US" i="1" dirty="0" smtClean="0"/>
            </a:br>
            <a:r>
              <a:rPr lang="en-US" i="1" dirty="0" smtClean="0"/>
              <a:t>                                                         Robert Solow</a:t>
            </a:r>
            <a:endParaRPr lang="en-US" dirty="0"/>
          </a:p>
        </p:txBody>
      </p:sp>
      <p:sp>
        <p:nvSpPr>
          <p:cNvPr id="3" name="Content Placeholder 2"/>
          <p:cNvSpPr>
            <a:spLocks noGrp="1"/>
          </p:cNvSpPr>
          <p:nvPr>
            <p:ph idx="1"/>
          </p:nvPr>
        </p:nvSpPr>
        <p:spPr>
          <a:xfrm>
            <a:off x="685800" y="2590800"/>
            <a:ext cx="7924190" cy="3817625"/>
          </a:xfrm>
        </p:spPr>
        <p:txBody>
          <a:bodyPr/>
          <a:lstStyle/>
          <a:p>
            <a:endParaRPr lang="en-US" dirty="0" smtClean="0"/>
          </a:p>
          <a:p>
            <a:r>
              <a:rPr lang="en-US" b="1" dirty="0" smtClean="0"/>
              <a:t>Introduction</a:t>
            </a:r>
          </a:p>
          <a:p>
            <a:r>
              <a:rPr lang="en-US" b="1" dirty="0" smtClean="0"/>
              <a:t>Objective</a:t>
            </a:r>
            <a:endParaRPr lang="en-US" dirty="0" smtClean="0"/>
          </a:p>
          <a:p>
            <a:r>
              <a:rPr lang="en-US" b="1" dirty="0" smtClean="0"/>
              <a:t>Main material</a:t>
            </a:r>
          </a:p>
          <a:p>
            <a:r>
              <a:rPr lang="en-US" b="1" dirty="0" smtClean="0"/>
              <a:t>Conclusion</a:t>
            </a:r>
            <a:endParaRPr lang="en-US" dirty="0" smtClean="0"/>
          </a:p>
          <a:p>
            <a:endParaRPr lang="en-US"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05000" y="152400"/>
            <a:ext cx="7024429" cy="763525"/>
          </a:xfrm>
        </p:spPr>
        <p:txBody>
          <a:bodyPr/>
          <a:lstStyle/>
          <a:p>
            <a:r>
              <a:rPr lang="en-US" b="1" dirty="0" smtClean="0"/>
              <a:t>Introduction</a:t>
            </a:r>
          </a:p>
        </p:txBody>
      </p:sp>
      <p:sp>
        <p:nvSpPr>
          <p:cNvPr id="5" name="Content Placeholder 4"/>
          <p:cNvSpPr>
            <a:spLocks noGrp="1"/>
          </p:cNvSpPr>
          <p:nvPr>
            <p:ph idx="1"/>
          </p:nvPr>
        </p:nvSpPr>
        <p:spPr>
          <a:xfrm>
            <a:off x="1670605" y="1219200"/>
            <a:ext cx="7024429" cy="5791199"/>
          </a:xfrm>
        </p:spPr>
        <p:txBody>
          <a:bodyPr>
            <a:normAutofit fontScale="70000" lnSpcReduction="20000"/>
          </a:bodyPr>
          <a:lstStyle/>
          <a:p>
            <a:pPr algn="just">
              <a:buNone/>
            </a:pPr>
            <a:r>
              <a:rPr lang="en-US" dirty="0" smtClean="0"/>
              <a:t>     The technological change is of great importance worldwide, which means the improved product, process, and knowledge. Many countries were able to transform their economies through technology and innovation.</a:t>
            </a:r>
          </a:p>
          <a:p>
            <a:pPr algn="just">
              <a:buNone/>
            </a:pPr>
            <a:r>
              <a:rPr lang="en-US" dirty="0" smtClean="0"/>
              <a:t>     </a:t>
            </a:r>
          </a:p>
          <a:p>
            <a:pPr algn="just">
              <a:buNone/>
            </a:pPr>
            <a:r>
              <a:rPr lang="en-US" dirty="0" smtClean="0"/>
              <a:t>      Armenia is a small open economy. Like others, the levels of domestic demand are low, and therefore in order to ensure economic growth, the country should overcome the challenges of international competitiveness. </a:t>
            </a:r>
          </a:p>
          <a:p>
            <a:pPr algn="just">
              <a:buNone/>
            </a:pPr>
            <a:endParaRPr lang="en-US" dirty="0" smtClean="0"/>
          </a:p>
          <a:p>
            <a:pPr algn="just">
              <a:buFont typeface="Wingdings" pitchFamily="2" charset="2"/>
              <a:buChar char="q"/>
            </a:pPr>
            <a:r>
              <a:rPr lang="en-US" dirty="0" smtClean="0"/>
              <a:t>      Developing human resources in science and technology could improve both the countries' global competitiveness and graduate employment prospects. </a:t>
            </a:r>
          </a:p>
          <a:p>
            <a:pPr algn="just">
              <a:buNone/>
            </a:pPr>
            <a:endParaRPr lang="en-US" dirty="0" smtClean="0"/>
          </a:p>
          <a:p>
            <a:pPr algn="just">
              <a:buFont typeface="Wingdings" pitchFamily="2" charset="2"/>
              <a:buChar char="q"/>
            </a:pPr>
            <a:r>
              <a:rPr lang="en-US" dirty="0" smtClean="0"/>
              <a:t>     Implications Science and technology graduates are contributing to the creation, implementation, and dissemination of knowledge and innovation, which in turn can raise the countries' productivity and competitiveness.</a:t>
            </a:r>
            <a:endParaRPr lang="ru-RU" dirty="0" smtClean="0"/>
          </a:p>
          <a:p>
            <a:pPr algn="just">
              <a:buNone/>
            </a:pPr>
            <a:endParaRPr lang="ru-RU" dirty="0"/>
          </a:p>
        </p:txBody>
      </p:sp>
    </p:spTree>
    <p:extLst>
      <p:ext uri="{BB962C8B-B14F-4D97-AF65-F5344CB8AC3E}">
        <p14:creationId xmlns=""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
            </a:r>
            <a:br>
              <a:rPr lang="en-US" b="1" dirty="0" smtClean="0"/>
            </a:br>
            <a:r>
              <a:rPr lang="en-US" b="1" dirty="0" smtClean="0"/>
              <a:t>Objective</a:t>
            </a:r>
            <a:endParaRPr lang="en-US" dirty="0"/>
          </a:p>
        </p:txBody>
      </p:sp>
      <p:sp>
        <p:nvSpPr>
          <p:cNvPr id="6" name="Content Placeholder 5"/>
          <p:cNvSpPr>
            <a:spLocks noGrp="1"/>
          </p:cNvSpPr>
          <p:nvPr>
            <p:ph sz="half" idx="2"/>
          </p:nvPr>
        </p:nvSpPr>
        <p:spPr>
          <a:xfrm>
            <a:off x="448964" y="2684517"/>
            <a:ext cx="8390235" cy="3030484"/>
          </a:xfrm>
        </p:spPr>
        <p:txBody>
          <a:bodyPr/>
          <a:lstStyle/>
          <a:p>
            <a:pPr algn="just">
              <a:lnSpc>
                <a:spcPct val="150000"/>
              </a:lnSpc>
            </a:pPr>
            <a:r>
              <a:rPr lang="en-US" dirty="0" smtClean="0"/>
              <a:t>The main objective of the article is to show that technological change, innovation and technology skills are having a positive impact on economic growth and international competitiveness of the country.  </a:t>
            </a:r>
            <a:endParaRPr lang="ru-RU" dirty="0" smtClean="0"/>
          </a:p>
          <a:p>
            <a:endParaRPr lang="en-US" dirty="0"/>
          </a:p>
        </p:txBody>
      </p:sp>
    </p:spTree>
    <p:extLst>
      <p:ext uri="{BB962C8B-B14F-4D97-AF65-F5344CB8AC3E}">
        <p14:creationId xmlns=""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4" y="1443835"/>
            <a:ext cx="8695035" cy="532180"/>
          </a:xfrm>
        </p:spPr>
        <p:txBody>
          <a:bodyPr>
            <a:normAutofit fontScale="90000"/>
          </a:bodyPr>
          <a:lstStyle/>
          <a:p>
            <a:r>
              <a:rPr lang="en-US" b="1" u="sng" dirty="0" smtClean="0"/>
              <a:t>Technologies continue to drive significant growth</a:t>
            </a:r>
            <a:endParaRPr lang="ru-RU" b="1" u="sng" dirty="0"/>
          </a:p>
        </p:txBody>
      </p:sp>
      <p:sp>
        <p:nvSpPr>
          <p:cNvPr id="3" name="Текст 2"/>
          <p:cNvSpPr>
            <a:spLocks noGrp="1"/>
          </p:cNvSpPr>
          <p:nvPr>
            <p:ph type="body" idx="1"/>
          </p:nvPr>
        </p:nvSpPr>
        <p:spPr>
          <a:xfrm>
            <a:off x="457200" y="2209800"/>
            <a:ext cx="3818235" cy="2364946"/>
          </a:xfrm>
        </p:spPr>
        <p:txBody>
          <a:bodyPr>
            <a:normAutofit/>
          </a:bodyPr>
          <a:lstStyle/>
          <a:p>
            <a:r>
              <a:rPr lang="en-US" dirty="0" smtClean="0">
                <a:solidFill>
                  <a:schemeClr val="bg1"/>
                </a:solidFill>
              </a:rPr>
              <a:t>Indeed every technological change is considered a part of the economic process, and it plays an important role in fueling economic growth. </a:t>
            </a:r>
            <a:endParaRPr lang="ru-RU" dirty="0">
              <a:solidFill>
                <a:schemeClr val="bg1"/>
              </a:solidFill>
            </a:endParaRPr>
          </a:p>
        </p:txBody>
      </p:sp>
      <p:sp>
        <p:nvSpPr>
          <p:cNvPr id="5" name="Текст 4"/>
          <p:cNvSpPr>
            <a:spLocks noGrp="1"/>
          </p:cNvSpPr>
          <p:nvPr>
            <p:ph type="body" sz="quarter" idx="3"/>
          </p:nvPr>
        </p:nvSpPr>
        <p:spPr>
          <a:xfrm>
            <a:off x="381000" y="4648200"/>
            <a:ext cx="4041775" cy="1676400"/>
          </a:xfrm>
        </p:spPr>
        <p:txBody>
          <a:bodyPr>
            <a:normAutofit/>
          </a:bodyPr>
          <a:lstStyle/>
          <a:p>
            <a:r>
              <a:rPr lang="en-US" sz="1500" dirty="0" smtClean="0">
                <a:solidFill>
                  <a:schemeClr val="accent6">
                    <a:lumMod val="40000"/>
                    <a:lumOff val="60000"/>
                  </a:schemeClr>
                </a:solidFill>
              </a:rPr>
              <a:t>Worldwide ICT spending volume has grown approximately 5.6% every year since 2009, and in 2018 the total spending of the ICT sector was 4.81 trillion. The worldwide GDP was 85.8 trillion in 2018. Hence the technology expenses contribute to 5 % of the GDP.</a:t>
            </a:r>
            <a:endParaRPr lang="ru-RU" sz="1500" dirty="0" smtClean="0">
              <a:solidFill>
                <a:schemeClr val="accent6">
                  <a:lumMod val="40000"/>
                  <a:lumOff val="60000"/>
                </a:schemeClr>
              </a:solidFill>
            </a:endParaRPr>
          </a:p>
        </p:txBody>
      </p:sp>
      <p:sp>
        <p:nvSpPr>
          <p:cNvPr id="6" name="Содержимое 5"/>
          <p:cNvSpPr>
            <a:spLocks noGrp="1"/>
          </p:cNvSpPr>
          <p:nvPr>
            <p:ph sz="quarter" idx="4"/>
          </p:nvPr>
        </p:nvSpPr>
        <p:spPr>
          <a:xfrm>
            <a:off x="4572000" y="2667000"/>
            <a:ext cx="4114800" cy="3505200"/>
          </a:xfrm>
        </p:spPr>
        <p:txBody>
          <a:bodyPr>
            <a:noAutofit/>
          </a:bodyPr>
          <a:lstStyle/>
          <a:p>
            <a:pPr algn="just">
              <a:buNone/>
            </a:pPr>
            <a:r>
              <a:rPr lang="en-US" sz="1500" dirty="0" smtClean="0"/>
              <a:t>The total economic impact of Software across</a:t>
            </a:r>
          </a:p>
          <a:p>
            <a:pPr algn="just">
              <a:buNone/>
            </a:pPr>
            <a:r>
              <a:rPr lang="en-US" sz="1500" dirty="0" smtClean="0"/>
              <a:t>European Union data shows that software</a:t>
            </a:r>
          </a:p>
          <a:p>
            <a:pPr algn="just">
              <a:buNone/>
            </a:pPr>
            <a:r>
              <a:rPr lang="en-US" sz="1500" dirty="0" smtClean="0"/>
              <a:t>Contributed €1 trillion to total EU value-added</a:t>
            </a:r>
          </a:p>
          <a:p>
            <a:pPr algn="just">
              <a:buNone/>
            </a:pPr>
            <a:r>
              <a:rPr lang="en-US" sz="1500" dirty="0" smtClean="0"/>
              <a:t>GDP in 2016 — up 9.9 percent from €910 billion in</a:t>
            </a:r>
          </a:p>
          <a:p>
            <a:pPr algn="just">
              <a:buNone/>
            </a:pPr>
            <a:r>
              <a:rPr lang="en-US" sz="1500" dirty="0" smtClean="0"/>
              <a:t>2014. That compares to an overall EU28 total GDP</a:t>
            </a:r>
          </a:p>
          <a:p>
            <a:pPr algn="just">
              <a:buNone/>
            </a:pPr>
            <a:r>
              <a:rPr lang="en-US" sz="1500" dirty="0" smtClean="0"/>
              <a:t>growth of 6.0 percent over the same period. The</a:t>
            </a:r>
          </a:p>
          <a:p>
            <a:pPr algn="just">
              <a:buNone/>
            </a:pPr>
            <a:r>
              <a:rPr lang="en-US" sz="1500" dirty="0" smtClean="0"/>
              <a:t>sector employed (directly impact) 3.6 million</a:t>
            </a:r>
          </a:p>
          <a:p>
            <a:pPr algn="just">
              <a:buNone/>
            </a:pPr>
            <a:r>
              <a:rPr lang="en-US" sz="1500" dirty="0" smtClean="0"/>
              <a:t>people.  Data also indicates that the industry</a:t>
            </a:r>
          </a:p>
          <a:p>
            <a:pPr algn="just">
              <a:buNone/>
            </a:pPr>
            <a:r>
              <a:rPr lang="en-US" sz="1500" dirty="0" smtClean="0"/>
              <a:t>supported a total of 12.7million jobs across</a:t>
            </a:r>
          </a:p>
          <a:p>
            <a:pPr algn="just">
              <a:buNone/>
            </a:pPr>
            <a:r>
              <a:rPr lang="en-US" sz="1500" dirty="0" smtClean="0"/>
              <a:t>the 28 EU member states where every €1million</a:t>
            </a:r>
          </a:p>
          <a:p>
            <a:pPr algn="just">
              <a:buNone/>
            </a:pPr>
            <a:r>
              <a:rPr lang="en-US" sz="1500" dirty="0" smtClean="0"/>
              <a:t>contributed by the sector to GDP meant</a:t>
            </a:r>
          </a:p>
          <a:p>
            <a:pPr algn="just">
              <a:buNone/>
            </a:pPr>
            <a:r>
              <a:rPr lang="en-US" sz="1500" dirty="0" smtClean="0"/>
              <a:t>€3.28million for the </a:t>
            </a:r>
            <a:r>
              <a:rPr lang="en-US" sz="1500" smtClean="0"/>
              <a:t>EU economy</a:t>
            </a:r>
            <a:endParaRPr lang="ru-RU"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4800" y="1295400"/>
            <a:ext cx="8390235" cy="1981200"/>
          </a:xfrm>
        </p:spPr>
        <p:txBody>
          <a:bodyPr>
            <a:normAutofit fontScale="40000" lnSpcReduction="20000"/>
          </a:bodyPr>
          <a:lstStyle/>
          <a:p>
            <a:pPr algn="just">
              <a:lnSpc>
                <a:spcPct val="170000"/>
              </a:lnSpc>
            </a:pPr>
            <a:r>
              <a:rPr lang="en-US" sz="3800" dirty="0" smtClean="0"/>
              <a:t>Innovation is a key determinant of whether an entire life quality will grow in a positive way or vice versa. Need to mention that in case a population has a greater ability for production as well as innovation, the higher will be the growth of GDP and global competitiveness of the country. </a:t>
            </a:r>
          </a:p>
          <a:p>
            <a:pPr algn="just">
              <a:lnSpc>
                <a:spcPct val="170000"/>
              </a:lnSpc>
              <a:buFont typeface="Wingdings" pitchFamily="2" charset="2"/>
              <a:buChar char="Ø"/>
            </a:pPr>
            <a:r>
              <a:rPr lang="en-US" sz="3800" dirty="0" smtClean="0"/>
              <a:t>    According to the prediction, the spending of the technology industry will be 5.3 trillion in 2020, and in 2022 the increase will reach 6.06 trillion USD.  </a:t>
            </a:r>
            <a:endParaRPr lang="ru-RU" sz="3800" dirty="0" smtClean="0"/>
          </a:p>
          <a:p>
            <a:endParaRPr lang="ru-RU" dirty="0"/>
          </a:p>
        </p:txBody>
      </p:sp>
      <p:sp>
        <p:nvSpPr>
          <p:cNvPr id="5121" name="Rectangle 1"/>
          <p:cNvSpPr>
            <a:spLocks noChangeArrowheads="1"/>
          </p:cNvSpPr>
          <p:nvPr/>
        </p:nvSpPr>
        <p:spPr bwMode="auto">
          <a:xfrm>
            <a:off x="2514600" y="3352800"/>
            <a:ext cx="533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Narrow" pitchFamily="34" charset="0"/>
                <a:ea typeface="Times New Roman" pitchFamily="18" charset="0"/>
                <a:cs typeface="Times New Roman" pitchFamily="18" charset="0"/>
              </a:rPr>
              <a:t>Figure 1 Worldwide ICT spending (billion $, 2017-2022)</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8" name="Chart 2"/>
          <p:cNvGraphicFramePr/>
          <p:nvPr/>
        </p:nvGraphicFramePr>
        <p:xfrm>
          <a:off x="1752600" y="3810000"/>
          <a:ext cx="6553200" cy="28157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905000"/>
            <a:ext cx="8763000" cy="528215"/>
          </a:xfrm>
        </p:spPr>
        <p:txBody>
          <a:bodyPr>
            <a:noAutofit/>
          </a:bodyPr>
          <a:lstStyle/>
          <a:p>
            <a:pPr algn="just"/>
            <a:r>
              <a:rPr lang="en-US" sz="2800" dirty="0" smtClean="0">
                <a:solidFill>
                  <a:schemeClr val="bg1"/>
                </a:solidFill>
              </a:rPr>
              <a:t>In the digital economy, the most important technologies are mobility, cloud computing, the Internet of Things (</a:t>
            </a:r>
            <a:r>
              <a:rPr lang="en-US" sz="2800" dirty="0" err="1" smtClean="0">
                <a:solidFill>
                  <a:schemeClr val="bg1"/>
                </a:solidFill>
              </a:rPr>
              <a:t>IoT</a:t>
            </a:r>
            <a:r>
              <a:rPr lang="en-US" sz="2800" dirty="0" smtClean="0">
                <a:solidFill>
                  <a:schemeClr val="bg1"/>
                </a:solidFill>
              </a:rPr>
              <a:t>), artificial intelligence (AI), and big data analytics. </a:t>
            </a:r>
            <a:endParaRPr lang="ru-RU" sz="2800" dirty="0">
              <a:solidFill>
                <a:schemeClr val="bg1"/>
              </a:solidFill>
            </a:endParaRPr>
          </a:p>
        </p:txBody>
      </p:sp>
      <p:sp>
        <p:nvSpPr>
          <p:cNvPr id="8" name="Прямоугольник 7"/>
          <p:cNvSpPr/>
          <p:nvPr/>
        </p:nvSpPr>
        <p:spPr>
          <a:xfrm>
            <a:off x="381000" y="2895600"/>
            <a:ext cx="8763000" cy="1815882"/>
          </a:xfrm>
          <a:prstGeom prst="rect">
            <a:avLst/>
          </a:prstGeom>
        </p:spPr>
        <p:txBody>
          <a:bodyPr wrap="square">
            <a:spAutoFit/>
          </a:bodyPr>
          <a:lstStyle/>
          <a:p>
            <a:pPr algn="just"/>
            <a:r>
              <a:rPr lang="en-US" sz="2800" dirty="0" smtClean="0">
                <a:solidFill>
                  <a:schemeClr val="bg1"/>
                </a:solidFill>
              </a:rPr>
              <a:t>Nowadays, productivity sometimes correlated with automation, and here, of course, technological innovation is an essential part of it. Innovation and knowledge are primary driven tools for the next decades.</a:t>
            </a:r>
            <a:endParaRPr lang="ru-RU" sz="2800" dirty="0">
              <a:solidFill>
                <a:schemeClr val="bg1"/>
              </a:solidFill>
            </a:endParaRPr>
          </a:p>
        </p:txBody>
      </p:sp>
      <p:sp>
        <p:nvSpPr>
          <p:cNvPr id="9" name="Прямоугольник 8"/>
          <p:cNvSpPr/>
          <p:nvPr/>
        </p:nvSpPr>
        <p:spPr>
          <a:xfrm>
            <a:off x="381000" y="4800600"/>
            <a:ext cx="8763000" cy="1815882"/>
          </a:xfrm>
          <a:prstGeom prst="rect">
            <a:avLst/>
          </a:prstGeom>
        </p:spPr>
        <p:txBody>
          <a:bodyPr wrap="square">
            <a:spAutoFit/>
          </a:bodyPr>
          <a:lstStyle/>
          <a:p>
            <a:pPr algn="just"/>
            <a:r>
              <a:rPr lang="en-US" sz="2800" dirty="0" smtClean="0">
                <a:solidFill>
                  <a:schemeClr val="bg1"/>
                </a:solidFill>
              </a:rPr>
              <a:t>The high technology sector in Armenia is considered a targeted one by Government. Thus, the development of this sector can be considered as a basis for economic stability and further economic growth. </a:t>
            </a:r>
            <a:endParaRPr lang="ru-RU" sz="28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1000" y="1676400"/>
            <a:ext cx="4114800" cy="1905000"/>
          </a:xfrm>
        </p:spPr>
        <p:txBody>
          <a:bodyPr>
            <a:normAutofit fontScale="77500" lnSpcReduction="20000"/>
          </a:bodyPr>
          <a:lstStyle/>
          <a:p>
            <a:r>
              <a:rPr lang="en-US" dirty="0" smtClean="0"/>
              <a:t>     The best example of the impact on the growth of the economy is the in-depth research made by McKinsey Co</a:t>
            </a:r>
            <a:r>
              <a:rPr lang="en-US" smtClean="0"/>
              <a:t>. .</a:t>
            </a:r>
            <a:endParaRPr lang="ru-RU" dirty="0" smtClean="0"/>
          </a:p>
          <a:p>
            <a:endParaRPr lang="en-US" i="1" u="sng" dirty="0" smtClean="0"/>
          </a:p>
          <a:p>
            <a:r>
              <a:rPr lang="en-US" i="1" u="sng" dirty="0" smtClean="0"/>
              <a:t>Lessons from outperformers:  McKinsey Global Institute Analysis:</a:t>
            </a:r>
            <a:endParaRPr lang="ru-RU" i="1" u="sng" dirty="0" smtClean="0"/>
          </a:p>
          <a:p>
            <a:endParaRPr lang="ru-RU" dirty="0"/>
          </a:p>
        </p:txBody>
      </p:sp>
      <p:sp>
        <p:nvSpPr>
          <p:cNvPr id="5" name="Текст 4"/>
          <p:cNvSpPr>
            <a:spLocks noGrp="1"/>
          </p:cNvSpPr>
          <p:nvPr>
            <p:ph type="body" sz="quarter" idx="3"/>
          </p:nvPr>
        </p:nvSpPr>
        <p:spPr>
          <a:xfrm>
            <a:off x="4800600" y="1524000"/>
            <a:ext cx="4343400" cy="990600"/>
          </a:xfrm>
        </p:spPr>
        <p:txBody>
          <a:bodyPr>
            <a:noAutofit/>
          </a:bodyPr>
          <a:lstStyle/>
          <a:p>
            <a:r>
              <a:rPr lang="en-US" sz="1600" b="0" i="1" dirty="0" smtClean="0"/>
              <a:t>The role of bringing know-how and new technology will give the country to enter global markets.</a:t>
            </a:r>
            <a:endParaRPr lang="ru-RU" sz="1600" b="0" i="1" dirty="0"/>
          </a:p>
        </p:txBody>
      </p:sp>
      <p:sp>
        <p:nvSpPr>
          <p:cNvPr id="6" name="Содержимое 5"/>
          <p:cNvSpPr>
            <a:spLocks noGrp="1"/>
          </p:cNvSpPr>
          <p:nvPr>
            <p:ph sz="quarter" idx="4"/>
          </p:nvPr>
        </p:nvSpPr>
        <p:spPr>
          <a:xfrm>
            <a:off x="457200" y="3352800"/>
            <a:ext cx="8221365" cy="3505199"/>
          </a:xfrm>
        </p:spPr>
        <p:txBody>
          <a:bodyPr>
            <a:normAutofit fontScale="70000" lnSpcReduction="20000"/>
          </a:bodyPr>
          <a:lstStyle/>
          <a:p>
            <a:pPr algn="just">
              <a:buNone/>
            </a:pPr>
            <a:r>
              <a:rPr lang="en-US" b="1" i="1" u="sng" dirty="0" smtClean="0"/>
              <a:t>For increasing productivity pro-growth policy agenda suggests:</a:t>
            </a:r>
            <a:endParaRPr lang="ru-RU" b="1" i="1" u="sng" dirty="0" smtClean="0"/>
          </a:p>
          <a:p>
            <a:pPr lvl="0" algn="just"/>
            <a:r>
              <a:rPr lang="en-US" dirty="0" smtClean="0"/>
              <a:t>boosting the scale of production and investing in talent,</a:t>
            </a:r>
            <a:endParaRPr lang="ru-RU" dirty="0" smtClean="0"/>
          </a:p>
          <a:p>
            <a:pPr lvl="0" algn="just"/>
            <a:r>
              <a:rPr lang="en-US" dirty="0" smtClean="0"/>
              <a:t>investing in infrastructure and automation,</a:t>
            </a:r>
            <a:endParaRPr lang="ru-RU" dirty="0" smtClean="0"/>
          </a:p>
          <a:p>
            <a:pPr lvl="0" algn="just"/>
            <a:r>
              <a:rPr lang="en-US" dirty="0" smtClean="0"/>
              <a:t>increasing total factor productivity by improving technology, innovation,</a:t>
            </a:r>
            <a:endParaRPr lang="ru-RU" dirty="0" smtClean="0"/>
          </a:p>
          <a:p>
            <a:pPr lvl="0" algn="just"/>
            <a:r>
              <a:rPr lang="en-US" dirty="0" smtClean="0"/>
              <a:t>promoting competition and market efficiency</a:t>
            </a:r>
            <a:endParaRPr lang="ru-RU" dirty="0" smtClean="0"/>
          </a:p>
          <a:p>
            <a:pPr algn="just">
              <a:buNone/>
            </a:pPr>
            <a:r>
              <a:rPr lang="en-US" b="1" i="1" u="sng" dirty="0" smtClean="0"/>
              <a:t>For income growth pro-growth policy agenda suggests:</a:t>
            </a:r>
            <a:endParaRPr lang="ru-RU" b="1" i="1" u="sng" dirty="0" smtClean="0"/>
          </a:p>
          <a:p>
            <a:pPr lvl="0" algn="just"/>
            <a:r>
              <a:rPr lang="en-US" dirty="0" smtClean="0"/>
              <a:t>boosting household income and middle-class formation through higher wages,</a:t>
            </a:r>
            <a:endParaRPr lang="ru-RU" dirty="0" smtClean="0"/>
          </a:p>
          <a:p>
            <a:pPr lvl="0" algn="just"/>
            <a:r>
              <a:rPr lang="en-US" dirty="0" smtClean="0"/>
              <a:t>ensuring corporate – profit growth is broadly distributed among companies</a:t>
            </a:r>
          </a:p>
          <a:p>
            <a:pPr lvl="0" algn="just">
              <a:buNone/>
            </a:pPr>
            <a:r>
              <a:rPr lang="en-US" b="1" i="1" u="sng" dirty="0" smtClean="0"/>
              <a:t>For boosting demand, pro-growth policy agenda suggests:</a:t>
            </a:r>
            <a:endParaRPr lang="ru-RU" b="1" i="1" u="sng" dirty="0" smtClean="0"/>
          </a:p>
          <a:p>
            <a:pPr lvl="0" algn="just"/>
            <a:r>
              <a:rPr lang="en-US" dirty="0" smtClean="0"/>
              <a:t>supporting investment by mobilizing domestic savings and capital accumulation,</a:t>
            </a:r>
            <a:endParaRPr lang="ru-RU" dirty="0" smtClean="0"/>
          </a:p>
          <a:p>
            <a:pPr lvl="0" algn="just"/>
            <a:r>
              <a:rPr lang="en-US" dirty="0" smtClean="0"/>
              <a:t>tapping into regional and global markets by enhancing global connectivity,</a:t>
            </a:r>
            <a:endParaRPr lang="ru-RU" dirty="0" smtClean="0"/>
          </a:p>
          <a:p>
            <a:pPr algn="just"/>
            <a:r>
              <a:rPr lang="en-US" dirty="0" smtClean="0"/>
              <a:t>driving higher domestic consumption and investment from income and credit growth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1143000"/>
            <a:ext cx="8915400" cy="1219200"/>
          </a:xfrm>
        </p:spPr>
        <p:txBody>
          <a:bodyPr>
            <a:normAutofit/>
          </a:bodyPr>
          <a:lstStyle/>
          <a:p>
            <a:pPr algn="just"/>
            <a:r>
              <a:rPr lang="en-US" sz="1400" i="1" dirty="0" smtClean="0">
                <a:solidFill>
                  <a:schemeClr val="bg1"/>
                </a:solidFill>
              </a:rPr>
              <a:t>ICT sector in Armenia has its share in GDP and continues to make a positive impact on the economy by the number of companies registered and operating in the sector and creates new jobs. </a:t>
            </a:r>
            <a:endParaRPr lang="ru-RU" sz="1400" i="1" dirty="0" smtClean="0">
              <a:solidFill>
                <a:schemeClr val="bg1"/>
              </a:solidFill>
            </a:endParaRPr>
          </a:p>
          <a:p>
            <a:endParaRPr lang="ru-RU" dirty="0"/>
          </a:p>
        </p:txBody>
      </p:sp>
      <p:pic>
        <p:nvPicPr>
          <p:cNvPr id="2049" name="Picture 1" descr="C:\Users\DELL\Desktop\Untitledppt.png"/>
          <p:cNvPicPr>
            <a:picLocks noChangeAspect="1" noChangeArrowheads="1"/>
          </p:cNvPicPr>
          <p:nvPr/>
        </p:nvPicPr>
        <p:blipFill>
          <a:blip r:embed="rId2"/>
          <a:srcRect l="5006" t="9065" r="9883" b="2550"/>
          <a:stretch>
            <a:fillRect/>
          </a:stretch>
        </p:blipFill>
        <p:spPr bwMode="auto">
          <a:xfrm>
            <a:off x="0" y="1981200"/>
            <a:ext cx="5181600" cy="2286000"/>
          </a:xfrm>
          <a:prstGeom prst="rect">
            <a:avLst/>
          </a:prstGeom>
          <a:noFill/>
        </p:spPr>
      </p:pic>
      <p:pic>
        <p:nvPicPr>
          <p:cNvPr id="2050" name="Picture 2" descr="C:\Users\DELL\Desktop\Untitledppt2.png"/>
          <p:cNvPicPr>
            <a:picLocks noChangeAspect="1" noChangeArrowheads="1"/>
          </p:cNvPicPr>
          <p:nvPr/>
        </p:nvPicPr>
        <p:blipFill>
          <a:blip r:embed="rId3"/>
          <a:srcRect l="2882" r="5713" b="13879"/>
          <a:stretch>
            <a:fillRect/>
          </a:stretch>
        </p:blipFill>
        <p:spPr bwMode="auto">
          <a:xfrm>
            <a:off x="5105400" y="2286000"/>
            <a:ext cx="4038600" cy="2819400"/>
          </a:xfrm>
          <a:prstGeom prst="rect">
            <a:avLst/>
          </a:prstGeom>
          <a:noFill/>
        </p:spPr>
      </p:pic>
      <p:pic>
        <p:nvPicPr>
          <p:cNvPr id="2051" name="Picture 3" descr="C:\Users\DELL\Desktop\Untitledppt4.png"/>
          <p:cNvPicPr>
            <a:picLocks noChangeAspect="1" noChangeArrowheads="1"/>
          </p:cNvPicPr>
          <p:nvPr/>
        </p:nvPicPr>
        <p:blipFill>
          <a:blip r:embed="rId4"/>
          <a:srcRect/>
          <a:stretch>
            <a:fillRect/>
          </a:stretch>
        </p:blipFill>
        <p:spPr bwMode="auto">
          <a:xfrm>
            <a:off x="457200" y="4953000"/>
            <a:ext cx="6553200" cy="1905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990</Words>
  <Application>Microsoft Office PowerPoint</Application>
  <PresentationFormat>Экран (4:3)</PresentationFormat>
  <Paragraphs>66</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The Effect of Technology on Economic Growth and Global Competitiveness: Keys for Armenian case</vt:lpstr>
      <vt:lpstr> "You can see the computer age everywhere but in the productivity statistics.“                                                          Robert Solow</vt:lpstr>
      <vt:lpstr>Introduction</vt:lpstr>
      <vt:lpstr> Objective</vt:lpstr>
      <vt:lpstr>Technologies continue to drive significant growth</vt:lpstr>
      <vt:lpstr>Слайд 6</vt:lpstr>
      <vt:lpstr>In the digital economy, the most important technologies are mobility, cloud computing, the Internet of Things (IoT), artificial intelligence (AI), and big data analytics. </vt:lpstr>
      <vt:lpstr>Слайд 8</vt:lpstr>
      <vt:lpstr>Слайд 9</vt:lpstr>
      <vt:lpstr>Слайд 10</vt:lpstr>
      <vt:lpstr>Conclusion:</vt:lpstr>
      <vt:lpstr>THANK YOU &amp; stay healthy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DELL</cp:lastModifiedBy>
  <cp:revision>74</cp:revision>
  <dcterms:created xsi:type="dcterms:W3CDTF">2013-08-21T19:17:07Z</dcterms:created>
  <dcterms:modified xsi:type="dcterms:W3CDTF">2020-04-01T15:57:00Z</dcterms:modified>
</cp:coreProperties>
</file>