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2" r:id="rId4"/>
    <p:sldId id="268" r:id="rId5"/>
    <p:sldId id="265" r:id="rId6"/>
    <p:sldId id="270" r:id="rId7"/>
    <p:sldId id="269" r:id="rId8"/>
    <p:sldId id="266" r:id="rId9"/>
    <p:sldId id="272" r:id="rId10"/>
    <p:sldId id="273" r:id="rId11"/>
    <p:sldId id="274" r:id="rId12"/>
    <p:sldId id="276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9FB05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67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Tabeli%20za%20GEM%20WE%20samoMK+%20grafikoni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Tabeli%20MOI%20GEM%20WE%20samoM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okAdriaTabeli%20za%20GEM%20WE%20samoMK+%20grafikoni%20PERCEPC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okAdriaTabeli%20za%20GEM%20WE%20samoMK+%20grafikoni%20PERCEPC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okAdriaTabeli%20za%20GEM%20WE%20samoMK+%20grafikoni%20PERCEPC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Tabeli%20MOI%20GEM%20WE%20samoM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IRDEK2020\Tabeli%20MOI%20GEM%20WE%20samoM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71790688326121E-2"/>
          <c:y val="4.3603408810484953E-2"/>
          <c:w val="0.89328143103733659"/>
          <c:h val="0.684401766624259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'TEA comparisson'!$B$25</c:f>
              <c:strCache>
                <c:ptCount val="1"/>
                <c:pt idx="0">
                  <c:v>2016/15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10210210210210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13-4AEC-865B-C0DA4C51CF3D}"/>
                </c:ext>
              </c:extLst>
            </c:dLbl>
            <c:dLbl>
              <c:idx val="2"/>
              <c:layout>
                <c:manualLayout>
                  <c:x val="-1.05105105105105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13-4AEC-865B-C0DA4C51CF3D}"/>
                </c:ext>
              </c:extLst>
            </c:dLbl>
            <c:dLbl>
              <c:idx val="3"/>
              <c:layout>
                <c:manualLayout>
                  <c:x val="-2.7027027027027029E-2"/>
                  <c:y val="1.075268817204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13-4AEC-865B-C0DA4C51CF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'TEA comparisson'!$A$26:$A$29</c:f>
              <c:strCache>
                <c:ptCount val="4"/>
                <c:pt idx="0">
                  <c:v>TEA Women NMK</c:v>
                </c:pt>
                <c:pt idx="1">
                  <c:v>TEA Men NMK</c:v>
                </c:pt>
                <c:pt idx="2">
                  <c:v>Global average TEA Women</c:v>
                </c:pt>
                <c:pt idx="3">
                  <c:v>Global average TEA Men</c:v>
                </c:pt>
              </c:strCache>
            </c:strRef>
          </c:cat>
          <c:val>
            <c:numRef>
              <c:f>'TEA comparisson'!$B$26:$B$29</c:f>
              <c:numCache>
                <c:formatCode>0.00%</c:formatCode>
                <c:ptCount val="4"/>
                <c:pt idx="0" formatCode="0.0%">
                  <c:v>3.6999999999999998E-2</c:v>
                </c:pt>
                <c:pt idx="1">
                  <c:v>9.2499999999999999E-2</c:v>
                </c:pt>
                <c:pt idx="2" formatCode="0.0%">
                  <c:v>9.7000000000000003E-2</c:v>
                </c:pt>
                <c:pt idx="3" formatCode="0.0%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13-4AEC-865B-C0DA4C51CF3D}"/>
            </c:ext>
          </c:extLst>
        </c:ser>
        <c:ser>
          <c:idx val="1"/>
          <c:order val="1"/>
          <c:tx>
            <c:strRef>
              <c:f>'TEA comparisson'!$C$25</c:f>
              <c:strCache>
                <c:ptCount val="1"/>
                <c:pt idx="0">
                  <c:v>2018/17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10510510510484E-2"/>
                  <c:y val="5.3763440860215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13-4AEC-865B-C0DA4C51CF3D}"/>
                </c:ext>
              </c:extLst>
            </c:dLbl>
            <c:dLbl>
              <c:idx val="1"/>
              <c:layout>
                <c:manualLayout>
                  <c:x val="3.0030030030029479E-3"/>
                  <c:y val="-1.61290322580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13-4AEC-865B-C0DA4C51CF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'TEA comparisson'!$A$26:$A$29</c:f>
              <c:strCache>
                <c:ptCount val="4"/>
                <c:pt idx="0">
                  <c:v>TEA Women NMK</c:v>
                </c:pt>
                <c:pt idx="1">
                  <c:v>TEA Men NMK</c:v>
                </c:pt>
                <c:pt idx="2">
                  <c:v>Global average TEA Women</c:v>
                </c:pt>
                <c:pt idx="3">
                  <c:v>Global average TEA Men</c:v>
                </c:pt>
              </c:strCache>
            </c:strRef>
          </c:cat>
          <c:val>
            <c:numRef>
              <c:f>'TEA comparisson'!$C$26:$C$29</c:f>
              <c:numCache>
                <c:formatCode>0.00%</c:formatCode>
                <c:ptCount val="4"/>
                <c:pt idx="0" formatCode="0.0%">
                  <c:v>3.7999999999999999E-2</c:v>
                </c:pt>
                <c:pt idx="1">
                  <c:v>0.1</c:v>
                </c:pt>
                <c:pt idx="2" formatCode="0.0%">
                  <c:v>0.10199999999999999</c:v>
                </c:pt>
                <c:pt idx="3" formatCode="0.0%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13-4AEC-865B-C0DA4C51C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23008"/>
        <c:axId val="207094336"/>
      </c:barChart>
      <c:catAx>
        <c:axId val="164523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094336"/>
        <c:crosses val="autoZero"/>
        <c:auto val="1"/>
        <c:lblAlgn val="ctr"/>
        <c:lblOffset val="100"/>
        <c:noMultiLvlLbl val="0"/>
      </c:catAx>
      <c:valAx>
        <c:axId val="20709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16452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68626894611147E-2"/>
          <c:y val="0.90488273643213957"/>
          <c:w val="0.59326795299236246"/>
          <c:h val="8.705281627639592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791076115485565"/>
          <c:y val="5.0925944383534337E-2"/>
          <c:w val="0.72655215320307187"/>
          <c:h val="0.71272382618839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Sheet2!$C$28</c:f>
              <c:strCache>
                <c:ptCount val="1"/>
                <c:pt idx="0">
                  <c:v>2018/17 Men TEA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Sheet2!$B$29:$B$32</c:f>
              <c:strCache>
                <c:ptCount val="4"/>
                <c:pt idx="0">
                  <c:v>TEA MK</c:v>
                </c:pt>
                <c:pt idx="1">
                  <c:v>Middle income</c:v>
                </c:pt>
                <c:pt idx="2">
                  <c:v> EU and Centar Asia</c:v>
                </c:pt>
                <c:pt idx="3">
                  <c:v>Global average TEA</c:v>
                </c:pt>
              </c:strCache>
            </c:strRef>
          </c:cat>
          <c:val>
            <c:numRef>
              <c:f>Sheet2!$C$29:$C$32</c:f>
              <c:numCache>
                <c:formatCode>0.00%</c:formatCode>
                <c:ptCount val="4"/>
                <c:pt idx="0" formatCode="0.0%">
                  <c:v>0.1</c:v>
                </c:pt>
                <c:pt idx="1">
                  <c:v>0.17100000000000001</c:v>
                </c:pt>
                <c:pt idx="2" formatCode="0.0%">
                  <c:v>9.5000000000000001E-2</c:v>
                </c:pt>
                <c:pt idx="3" formatCode="0.0%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6-463D-9A1A-C621C5C75CD8}"/>
            </c:ext>
          </c:extLst>
        </c:ser>
        <c:ser>
          <c:idx val="1"/>
          <c:order val="1"/>
          <c:tx>
            <c:strRef>
              <c:f>Sheet2!$D$28</c:f>
              <c:strCache>
                <c:ptCount val="1"/>
                <c:pt idx="0">
                  <c:v>2018/17 Women TEA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Sheet2!$B$29:$B$32</c:f>
              <c:strCache>
                <c:ptCount val="4"/>
                <c:pt idx="0">
                  <c:v>TEA MK</c:v>
                </c:pt>
                <c:pt idx="1">
                  <c:v>Middle income</c:v>
                </c:pt>
                <c:pt idx="2">
                  <c:v> EU and Centar Asia</c:v>
                </c:pt>
                <c:pt idx="3">
                  <c:v>Global average TEA</c:v>
                </c:pt>
              </c:strCache>
            </c:strRef>
          </c:cat>
          <c:val>
            <c:numRef>
              <c:f>Sheet2!$D$29:$D$32</c:f>
              <c:numCache>
                <c:formatCode>0.00%</c:formatCode>
                <c:ptCount val="4"/>
                <c:pt idx="0" formatCode="0.0%">
                  <c:v>3.7999999999999999E-2</c:v>
                </c:pt>
                <c:pt idx="1">
                  <c:v>0.129</c:v>
                </c:pt>
                <c:pt idx="2">
                  <c:v>6.0999999999999999E-2</c:v>
                </c:pt>
                <c:pt idx="3" formatCode="0.0%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86-463D-9A1A-C621C5C7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98464"/>
        <c:axId val="120976448"/>
      </c:barChart>
      <c:catAx>
        <c:axId val="126398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0976448"/>
        <c:crosses val="autoZero"/>
        <c:auto val="1"/>
        <c:lblAlgn val="ctr"/>
        <c:lblOffset val="100"/>
        <c:noMultiLvlLbl val="0"/>
      </c:catAx>
      <c:valAx>
        <c:axId val="1209764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12639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9111767279090087E-2"/>
          <c:y val="0.88387540099154271"/>
          <c:w val="0.94088823272090993"/>
          <c:h val="0.111878827646544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81663302917457E-2"/>
          <c:y val="4.7071616047994001E-2"/>
          <c:w val="0.91001159230096229"/>
          <c:h val="0.525295721595603"/>
        </c:manualLayout>
      </c:layout>
      <c:lineChart>
        <c:grouping val="standard"/>
        <c:varyColors val="0"/>
        <c:ser>
          <c:idx val="0"/>
          <c:order val="0"/>
          <c:tx>
            <c:strRef>
              <c:f>'Opportunities comparred'!$D$16</c:f>
              <c:strCache>
                <c:ptCount val="1"/>
                <c:pt idx="0">
                  <c:v>2016-15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3.8507821901323708E-2"/>
                  <c:y val="-5.5555555555555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E2-4AC8-9547-D86CB35B01C9}"/>
                </c:ext>
              </c:extLst>
            </c:dLbl>
            <c:dLbl>
              <c:idx val="1"/>
              <c:layout>
                <c:manualLayout>
                  <c:x val="-3.1287605294825556E-2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E2-4AC8-9547-D86CB35B01C9}"/>
                </c:ext>
              </c:extLst>
            </c:dLbl>
            <c:dLbl>
              <c:idx val="2"/>
              <c:layout>
                <c:manualLayout>
                  <c:x val="-1.2033694344163747E-2"/>
                  <c:y val="5.55555555555555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E2-4AC8-9547-D86CB35B01C9}"/>
                </c:ext>
              </c:extLst>
            </c:dLbl>
            <c:dLbl>
              <c:idx val="3"/>
              <c:layout>
                <c:manualLayout>
                  <c:x val="1.5432098765430968E-3"/>
                  <c:y val="-3.92844572525228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E2-4AC8-9547-D86CB35B01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'Opportunities comparred'!$E$15:$H$15</c:f>
              <c:strCache>
                <c:ptCount val="4"/>
                <c:pt idx="0">
                  <c:v>Global Average OP Women</c:v>
                </c:pt>
                <c:pt idx="1">
                  <c:v>OP Women NMK</c:v>
                </c:pt>
                <c:pt idx="2">
                  <c:v>OP Men NMK</c:v>
                </c:pt>
                <c:pt idx="3">
                  <c:v>Middle income countries average OP Women</c:v>
                </c:pt>
              </c:strCache>
            </c:strRef>
          </c:cat>
          <c:val>
            <c:numRef>
              <c:f>'Opportunities comparred'!$E$16:$H$16</c:f>
              <c:numCache>
                <c:formatCode>General</c:formatCode>
                <c:ptCount val="4"/>
                <c:pt idx="0">
                  <c:v>39.200000000000003</c:v>
                </c:pt>
                <c:pt idx="1">
                  <c:v>37.700000000000003</c:v>
                </c:pt>
                <c:pt idx="2">
                  <c:v>37.700000000000003</c:v>
                </c:pt>
                <c:pt idx="3">
                  <c:v>38.200000000000003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E2-4AC8-9547-D86CB35B01C9}"/>
            </c:ext>
          </c:extLst>
        </c:ser>
        <c:ser>
          <c:idx val="1"/>
          <c:order val="1"/>
          <c:tx>
            <c:strRef>
              <c:f>'Opportunities comparred'!$D$17</c:f>
              <c:strCache>
                <c:ptCount val="1"/>
                <c:pt idx="0">
                  <c:v>2018-17</c:v>
                </c:pt>
              </c:strCache>
            </c:strRef>
          </c:tx>
          <c:spPr>
            <a:ln w="47625"/>
          </c:spPr>
          <c:marker>
            <c:symbol val="none"/>
          </c:marker>
          <c:dLbls>
            <c:dLbl>
              <c:idx val="0"/>
              <c:layout>
                <c:manualLayout>
                  <c:x val="-1.0802469135802469E-2"/>
                  <c:y val="-3.36723919307338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42.1%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E2-4AC8-9547-D86CB35B01C9}"/>
                </c:ext>
              </c:extLst>
            </c:dLbl>
            <c:dLbl>
              <c:idx val="1"/>
              <c:layout>
                <c:manualLayout>
                  <c:x val="-2.5000000000000001E-2"/>
                  <c:y val="-8.79629629629629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E2-4AC8-9547-D86CB35B01C9}"/>
                </c:ext>
              </c:extLst>
            </c:dLbl>
            <c:dLbl>
              <c:idx val="2"/>
              <c:layout>
                <c:manualLayout>
                  <c:x val="-7.7160493827161626E-3"/>
                  <c:y val="-5.33146205569953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39.6%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E2-4AC8-9547-D86CB35B01C9}"/>
                </c:ext>
              </c:extLst>
            </c:dLbl>
            <c:dLbl>
              <c:idx val="3"/>
              <c:layout>
                <c:manualLayout>
                  <c:x val="-6.1728395061729528E-3"/>
                  <c:y val="3.92844572525227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E2-4AC8-9547-D86CB35B01C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'Opportunities comparred'!$E$15:$H$15</c:f>
              <c:strCache>
                <c:ptCount val="4"/>
                <c:pt idx="0">
                  <c:v>Global Average OP Women</c:v>
                </c:pt>
                <c:pt idx="1">
                  <c:v>OP Women NMK</c:v>
                </c:pt>
                <c:pt idx="2">
                  <c:v>OP Men NMK</c:v>
                </c:pt>
                <c:pt idx="3">
                  <c:v>Middle income countries average OP Women</c:v>
                </c:pt>
              </c:strCache>
            </c:strRef>
          </c:cat>
          <c:val>
            <c:numRef>
              <c:f>'Opportunities comparred'!$E$17:$H$17</c:f>
              <c:numCache>
                <c:formatCode>General</c:formatCode>
                <c:ptCount val="4"/>
                <c:pt idx="0">
                  <c:v>42.1</c:v>
                </c:pt>
                <c:pt idx="1">
                  <c:v>38.799999999999997</c:v>
                </c:pt>
                <c:pt idx="2">
                  <c:v>39.6</c:v>
                </c:pt>
                <c:pt idx="3">
                  <c:v>37.299999999999997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3E2-4AC8-9547-D86CB35B0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858880"/>
        <c:axId val="156483584"/>
      </c:lineChart>
      <c:catAx>
        <c:axId val="16485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83584"/>
        <c:crosses val="autoZero"/>
        <c:auto val="1"/>
        <c:lblAlgn val="ctr"/>
        <c:lblOffset val="100"/>
        <c:noMultiLvlLbl val="0"/>
      </c:catAx>
      <c:valAx>
        <c:axId val="156483584"/>
        <c:scaling>
          <c:orientation val="minMax"/>
          <c:max val="43"/>
          <c:min val="36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485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0888888888888835E-2"/>
          <c:y val="0.87461614173228341"/>
          <c:w val="0.65903604063380972"/>
          <c:h val="0.121138086905803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3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15368912219301E-2"/>
          <c:y val="3.9389628240442974E-2"/>
          <c:w val="0.92079450594991419"/>
          <c:h val="0.50614355442145686"/>
        </c:manualLayout>
      </c:layout>
      <c:lineChart>
        <c:grouping val="standard"/>
        <c:varyColors val="0"/>
        <c:ser>
          <c:idx val="0"/>
          <c:order val="0"/>
          <c:tx>
            <c:strRef>
              <c:f>'Capabilities comparred'!$D$13</c:f>
              <c:strCache>
                <c:ptCount val="1"/>
                <c:pt idx="0">
                  <c:v>2016-15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dLbl>
              <c:idx val="0"/>
              <c:layout>
                <c:manualLayout>
                  <c:x val="-7.01754385964912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5F-4B29-A83F-343B235FCC44}"/>
                </c:ext>
              </c:extLst>
            </c:dLbl>
            <c:dLbl>
              <c:idx val="1"/>
              <c:layout>
                <c:manualLayout>
                  <c:x val="-2.5062656641604009E-3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5F-4B29-A83F-343B235FCC44}"/>
                </c:ext>
              </c:extLst>
            </c:dLbl>
            <c:dLbl>
              <c:idx val="2"/>
              <c:layout>
                <c:manualLayout>
                  <c:x val="-4.0100447970319503E-2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5F-4B29-A83F-343B235FCC44}"/>
                </c:ext>
              </c:extLst>
            </c:dLbl>
            <c:dLbl>
              <c:idx val="3"/>
              <c:layout>
                <c:manualLayout>
                  <c:x val="-8.270676691729322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5F-4B29-A83F-343B235FCC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'Capabilities comparred'!$E$12:$H$12</c:f>
              <c:strCache>
                <c:ptCount val="4"/>
                <c:pt idx="0">
                  <c:v>Global Average CP Women</c:v>
                </c:pt>
                <c:pt idx="1">
                  <c:v>CP Women NMK</c:v>
                </c:pt>
                <c:pt idx="2">
                  <c:v>CP Men NMK</c:v>
                </c:pt>
                <c:pt idx="3">
                  <c:v>Middle income countries average CP Women</c:v>
                </c:pt>
              </c:strCache>
            </c:strRef>
          </c:cat>
          <c:val>
            <c:numRef>
              <c:f>'Capabilities comparred'!$E$13:$H$13</c:f>
              <c:numCache>
                <c:formatCode>General</c:formatCode>
                <c:ptCount val="4"/>
                <c:pt idx="0">
                  <c:v>41.9</c:v>
                </c:pt>
                <c:pt idx="1">
                  <c:v>45.2</c:v>
                </c:pt>
                <c:pt idx="2">
                  <c:v>64.599999999999994</c:v>
                </c:pt>
                <c:pt idx="3">
                  <c:v>44.2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5F-4B29-A83F-343B235FCC44}"/>
            </c:ext>
          </c:extLst>
        </c:ser>
        <c:ser>
          <c:idx val="1"/>
          <c:order val="1"/>
          <c:tx>
            <c:strRef>
              <c:f>'Capabilities comparred'!$D$14</c:f>
              <c:strCache>
                <c:ptCount val="1"/>
                <c:pt idx="0">
                  <c:v>2018-17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dLbl>
              <c:idx val="0"/>
              <c:layout>
                <c:manualLayout>
                  <c:x val="-8.270676691729322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5F-4B29-A83F-343B235FCC44}"/>
                </c:ext>
              </c:extLst>
            </c:dLbl>
            <c:dLbl>
              <c:idx val="1"/>
              <c:layout>
                <c:manualLayout>
                  <c:x val="-9.0225761253527562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5F-4B29-A83F-343B235FCC44}"/>
                </c:ext>
              </c:extLst>
            </c:dLbl>
            <c:dLbl>
              <c:idx val="2"/>
              <c:layout>
                <c:manualLayout>
                  <c:x val="-5.0125313283208114E-2"/>
                  <c:y val="-4.916119860017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5F-4B29-A83F-343B235FCC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'Capabilities comparred'!$E$12:$H$12</c:f>
              <c:strCache>
                <c:ptCount val="4"/>
                <c:pt idx="0">
                  <c:v>Global Average CP Women</c:v>
                </c:pt>
                <c:pt idx="1">
                  <c:v>CP Women NMK</c:v>
                </c:pt>
                <c:pt idx="2">
                  <c:v>CP Men NMK</c:v>
                </c:pt>
                <c:pt idx="3">
                  <c:v>Middle income countries average CP Women</c:v>
                </c:pt>
              </c:strCache>
            </c:strRef>
          </c:cat>
          <c:val>
            <c:numRef>
              <c:f>'Capabilities comparred'!$E$14:$H$14</c:f>
              <c:numCache>
                <c:formatCode>General</c:formatCode>
                <c:ptCount val="4"/>
                <c:pt idx="0">
                  <c:v>43.4</c:v>
                </c:pt>
                <c:pt idx="1">
                  <c:v>46.6</c:v>
                </c:pt>
                <c:pt idx="2">
                  <c:v>66.599999999999994</c:v>
                </c:pt>
                <c:pt idx="3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15F-4B29-A83F-343B235FC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499456"/>
        <c:axId val="156488192"/>
      </c:lineChart>
      <c:catAx>
        <c:axId val="16449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88192"/>
        <c:crosses val="autoZero"/>
        <c:auto val="1"/>
        <c:lblAlgn val="ctr"/>
        <c:lblOffset val="100"/>
        <c:noMultiLvlLbl val="0"/>
      </c:catAx>
      <c:valAx>
        <c:axId val="156488192"/>
        <c:scaling>
          <c:orientation val="minMax"/>
          <c:max val="69"/>
          <c:min val="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4499456"/>
        <c:crosses val="autoZero"/>
        <c:crossBetween val="between"/>
        <c:majorUnit val="4"/>
      </c:valAx>
      <c:spPr>
        <a:noFill/>
      </c:spPr>
    </c:plotArea>
    <c:legend>
      <c:legendPos val="r"/>
      <c:layout>
        <c:manualLayout>
          <c:xMode val="edge"/>
          <c:yMode val="edge"/>
          <c:x val="7.1478696741854642E-2"/>
          <c:y val="0.89506479401673533"/>
          <c:w val="0.67411821809944994"/>
          <c:h val="0.100689326059947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3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114769744691006E-2"/>
          <c:y val="4.5548798707853826E-2"/>
          <c:w val="0.91538109802390399"/>
          <c:h val="0.52613708949896409"/>
        </c:manualLayout>
      </c:layout>
      <c:lineChart>
        <c:grouping val="standard"/>
        <c:varyColors val="0"/>
        <c:ser>
          <c:idx val="0"/>
          <c:order val="0"/>
          <c:tx>
            <c:strRef>
              <c:f>'Fear of failure compared'!$D$13</c:f>
              <c:strCache>
                <c:ptCount val="1"/>
                <c:pt idx="0">
                  <c:v>2016-15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dLbl>
              <c:idx val="0"/>
              <c:layout>
                <c:manualLayout>
                  <c:x val="-5.833333333333333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7F-43AB-9996-22D2EF0CFFAF}"/>
                </c:ext>
              </c:extLst>
            </c:dLbl>
            <c:dLbl>
              <c:idx val="1"/>
              <c:layout>
                <c:manualLayout>
                  <c:x val="-3.3333333333333333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7F-43AB-9996-22D2EF0CFFAF}"/>
                </c:ext>
              </c:extLst>
            </c:dLbl>
            <c:dLbl>
              <c:idx val="2"/>
              <c:layout>
                <c:manualLayout>
                  <c:x val="-4.444444444444444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7F-43AB-9996-22D2EF0CFF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'Fear of failure compared'!$E$12:$H$12</c:f>
              <c:strCache>
                <c:ptCount val="4"/>
                <c:pt idx="0">
                  <c:v>Global Average FF Women</c:v>
                </c:pt>
                <c:pt idx="1">
                  <c:v>FF Women North Macedonia</c:v>
                </c:pt>
                <c:pt idx="2">
                  <c:v>FF Men North Macedonia</c:v>
                </c:pt>
                <c:pt idx="3">
                  <c:v>Middle income countries average FF Women</c:v>
                </c:pt>
              </c:strCache>
            </c:strRef>
          </c:cat>
          <c:val>
            <c:numRef>
              <c:f>'Fear of failure compared'!$E$13:$H$13</c:f>
              <c:numCache>
                <c:formatCode>General</c:formatCode>
                <c:ptCount val="4"/>
                <c:pt idx="0">
                  <c:v>59.4</c:v>
                </c:pt>
                <c:pt idx="1">
                  <c:v>61.2</c:v>
                </c:pt>
                <c:pt idx="2">
                  <c:v>68</c:v>
                </c:pt>
                <c:pt idx="3">
                  <c:v>62.7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7F-43AB-9996-22D2EF0CFFAF}"/>
            </c:ext>
          </c:extLst>
        </c:ser>
        <c:ser>
          <c:idx val="1"/>
          <c:order val="1"/>
          <c:tx>
            <c:strRef>
              <c:f>'Fear of failure compared'!$D$14</c:f>
              <c:strCache>
                <c:ptCount val="1"/>
                <c:pt idx="0">
                  <c:v>2018-17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dLbl>
              <c:idx val="0"/>
              <c:layout>
                <c:manualLayout>
                  <c:x val="-6.1111111111111109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7F-43AB-9996-22D2EF0CFFAF}"/>
                </c:ext>
              </c:extLst>
            </c:dLbl>
            <c:dLbl>
              <c:idx val="1"/>
              <c:layout>
                <c:manualLayout>
                  <c:x val="-8.0555555555555561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7F-43AB-9996-22D2EF0CFFAF}"/>
                </c:ext>
              </c:extLst>
            </c:dLbl>
            <c:dLbl>
              <c:idx val="2"/>
              <c:layout>
                <c:manualLayout>
                  <c:x val="-4.4444444444444446E-2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7F-43AB-9996-22D2EF0CFF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'Fear of failure compared'!$E$12:$H$12</c:f>
              <c:strCache>
                <c:ptCount val="4"/>
                <c:pt idx="0">
                  <c:v>Global Average FF Women</c:v>
                </c:pt>
                <c:pt idx="1">
                  <c:v>FF Women North Macedonia</c:v>
                </c:pt>
                <c:pt idx="2">
                  <c:v>FF Men North Macedonia</c:v>
                </c:pt>
                <c:pt idx="3">
                  <c:v>Middle income countries average FF Women</c:v>
                </c:pt>
              </c:strCache>
            </c:strRef>
          </c:cat>
          <c:val>
            <c:numRef>
              <c:f>'Fear of failure compared'!$E$14:$H$14</c:f>
              <c:numCache>
                <c:formatCode>General</c:formatCode>
                <c:ptCount val="4"/>
                <c:pt idx="0">
                  <c:v>54.7</c:v>
                </c:pt>
                <c:pt idx="1">
                  <c:v>54.4</c:v>
                </c:pt>
                <c:pt idx="2">
                  <c:v>66.599999999999994</c:v>
                </c:pt>
                <c:pt idx="3">
                  <c:v>56.4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77F-43AB-9996-22D2EF0CF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748480"/>
        <c:axId val="205483968"/>
      </c:lineChart>
      <c:catAx>
        <c:axId val="20174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483968"/>
        <c:crosses val="autoZero"/>
        <c:auto val="1"/>
        <c:lblAlgn val="ctr"/>
        <c:lblOffset val="100"/>
        <c:noMultiLvlLbl val="0"/>
      </c:catAx>
      <c:valAx>
        <c:axId val="205483968"/>
        <c:scaling>
          <c:orientation val="minMax"/>
          <c:max val="69"/>
          <c:min val="54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0174848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7.3322314049586793E-2"/>
          <c:y val="0.88856031352245357"/>
          <c:w val="0.61059772042383587"/>
          <c:h val="9.55829288462229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3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7900237028705"/>
          <c:y val="0.16283996758469707"/>
          <c:w val="0.60831634292830883"/>
          <c:h val="0.79966375170845583"/>
        </c:manualLayout>
      </c:layout>
      <c:radarChart>
        <c:radarStyle val="marker"/>
        <c:varyColors val="0"/>
        <c:ser>
          <c:idx val="0"/>
          <c:order val="0"/>
          <c:tx>
            <c:strRef>
              <c:f>Sheet2!$L$34</c:f>
              <c:strCache>
                <c:ptCount val="1"/>
                <c:pt idx="0">
                  <c:v>2018/17 Men TEA NMK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Sheet2!$M$33:$O$33</c:f>
              <c:strCache>
                <c:ptCount val="3"/>
                <c:pt idx="0">
                  <c:v>Opportunity Perceptions</c:v>
                </c:pt>
                <c:pt idx="1">
                  <c:v>Capability Perceptions</c:v>
                </c:pt>
                <c:pt idx="2">
                  <c:v>Fear of Failure</c:v>
                </c:pt>
              </c:strCache>
            </c:strRef>
          </c:cat>
          <c:val>
            <c:numRef>
              <c:f>Sheet2!$M$34:$O$34</c:f>
              <c:numCache>
                <c:formatCode>0.0%</c:formatCode>
                <c:ptCount val="3"/>
                <c:pt idx="0">
                  <c:v>0.39600000000000002</c:v>
                </c:pt>
                <c:pt idx="1">
                  <c:v>0.66600000000000004</c:v>
                </c:pt>
                <c:pt idx="2">
                  <c:v>0.66600000000000004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7-4B75-B0C9-CDA99845A854}"/>
            </c:ext>
          </c:extLst>
        </c:ser>
        <c:ser>
          <c:idx val="1"/>
          <c:order val="1"/>
          <c:tx>
            <c:strRef>
              <c:f>Sheet2!$L$35</c:f>
              <c:strCache>
                <c:ptCount val="1"/>
                <c:pt idx="0">
                  <c:v>2018/17 Women NMK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Sheet2!$M$33:$O$33</c:f>
              <c:strCache>
                <c:ptCount val="3"/>
                <c:pt idx="0">
                  <c:v>Opportunity Perceptions</c:v>
                </c:pt>
                <c:pt idx="1">
                  <c:v>Capability Perceptions</c:v>
                </c:pt>
                <c:pt idx="2">
                  <c:v>Fear of Failure</c:v>
                </c:pt>
              </c:strCache>
            </c:strRef>
          </c:cat>
          <c:val>
            <c:numRef>
              <c:f>Sheet2!$M$35:$O$35</c:f>
              <c:numCache>
                <c:formatCode>0.0%</c:formatCode>
                <c:ptCount val="3"/>
                <c:pt idx="0">
                  <c:v>0.38800000000000001</c:v>
                </c:pt>
                <c:pt idx="1">
                  <c:v>0.46600000000000003</c:v>
                </c:pt>
                <c:pt idx="2">
                  <c:v>0.54400000000000004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7-4B75-B0C9-CDA99845A854}"/>
            </c:ext>
          </c:extLst>
        </c:ser>
        <c:ser>
          <c:idx val="2"/>
          <c:order val="2"/>
          <c:tx>
            <c:strRef>
              <c:f>Sheet2!$L$36</c:f>
              <c:strCache>
                <c:ptCount val="1"/>
                <c:pt idx="0">
                  <c:v>2018/2017 Global average Women TEA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Sheet2!$M$33:$O$33</c:f>
              <c:strCache>
                <c:ptCount val="3"/>
                <c:pt idx="0">
                  <c:v>Opportunity Perceptions</c:v>
                </c:pt>
                <c:pt idx="1">
                  <c:v>Capability Perceptions</c:v>
                </c:pt>
                <c:pt idx="2">
                  <c:v>Fear of Failure</c:v>
                </c:pt>
              </c:strCache>
            </c:strRef>
          </c:cat>
          <c:val>
            <c:numRef>
              <c:f>Sheet2!$M$36:$O$36</c:f>
              <c:numCache>
                <c:formatCode>0.0%</c:formatCode>
                <c:ptCount val="3"/>
                <c:pt idx="0">
                  <c:v>0.42099999999999999</c:v>
                </c:pt>
                <c:pt idx="1">
                  <c:v>0.434</c:v>
                </c:pt>
                <c:pt idx="2">
                  <c:v>0.54700000000000004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7-4B75-B0C9-CDA99845A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751040"/>
        <c:axId val="205486272"/>
      </c:radarChart>
      <c:catAx>
        <c:axId val="2017510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205486272"/>
        <c:crosses val="autoZero"/>
        <c:auto val="1"/>
        <c:lblAlgn val="ctr"/>
        <c:lblOffset val="100"/>
        <c:noMultiLvlLbl val="0"/>
      </c:catAx>
      <c:valAx>
        <c:axId val="205486272"/>
        <c:scaling>
          <c:orientation val="minMax"/>
        </c:scaling>
        <c:delete val="0"/>
        <c:axPos val="l"/>
        <c:majorGridlines/>
        <c:numFmt formatCode="0%" sourceLinked="0"/>
        <c:majorTickMark val="cross"/>
        <c:minorTickMark val="none"/>
        <c:tickLblPos val="nextTo"/>
        <c:crossAx val="20175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3735857056329501"/>
          <c:w val="0.98216571886847492"/>
          <c:h val="0.262641429436705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3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312034004598989E-2"/>
          <c:y val="3.9389628240442974E-2"/>
          <c:w val="0.57478538080969965"/>
          <c:h val="0.87484769513949345"/>
        </c:manualLayout>
      </c:layout>
      <c:area3DChart>
        <c:grouping val="standard"/>
        <c:varyColors val="0"/>
        <c:ser>
          <c:idx val="0"/>
          <c:order val="0"/>
          <c:tx>
            <c:strRef>
              <c:f>Sheet2!$E$62</c:f>
              <c:strCache>
                <c:ptCount val="1"/>
                <c:pt idx="0">
                  <c:v>2018/17 Women NMK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9826519515383664E-2"/>
                  <c:y val="-9.512483949243782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0C-4E2F-B0D2-BF2246146690}"/>
                </c:ext>
              </c:extLst>
            </c:dLbl>
            <c:dLbl>
              <c:idx val="1"/>
              <c:layout>
                <c:manualLayout>
                  <c:x val="7.9306078061534644E-3"/>
                  <c:y val="-0.1268331193232504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0C-4E2F-B0D2-BF2246146690}"/>
                </c:ext>
              </c:extLst>
            </c:dLbl>
            <c:dLbl>
              <c:idx val="2"/>
              <c:layout>
                <c:manualLayout>
                  <c:x val="-3.1722431224613858E-2"/>
                  <c:y val="-0.1712247110863880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0C-4E2F-B0D2-BF22461466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Sheet2!$F$61:$H$61</c:f>
              <c:strCache>
                <c:ptCount val="3"/>
                <c:pt idx="0">
                  <c:v>OP</c:v>
                </c:pt>
                <c:pt idx="1">
                  <c:v>CP</c:v>
                </c:pt>
                <c:pt idx="2">
                  <c:v>FF</c:v>
                </c:pt>
              </c:strCache>
            </c:strRef>
          </c:cat>
          <c:val>
            <c:numRef>
              <c:f>Sheet2!$F$62:$H$62</c:f>
              <c:numCache>
                <c:formatCode>0.0%</c:formatCode>
                <c:ptCount val="3"/>
                <c:pt idx="0">
                  <c:v>0.38800000000000001</c:v>
                </c:pt>
                <c:pt idx="1">
                  <c:v>0.46600000000000003</c:v>
                </c:pt>
                <c:pt idx="2">
                  <c:v>0.54400000000000004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0C-4E2F-B0D2-BF2246146690}"/>
            </c:ext>
          </c:extLst>
        </c:ser>
        <c:ser>
          <c:idx val="1"/>
          <c:order val="1"/>
          <c:tx>
            <c:strRef>
              <c:f>Sheet2!$E$63</c:f>
              <c:strCache>
                <c:ptCount val="1"/>
              </c:strCache>
            </c:strRef>
          </c:tx>
          <c:cat>
            <c:strRef>
              <c:f>Sheet2!$F$61:$H$61</c:f>
              <c:strCache>
                <c:ptCount val="3"/>
                <c:pt idx="0">
                  <c:v>OP</c:v>
                </c:pt>
                <c:pt idx="1">
                  <c:v>CP</c:v>
                </c:pt>
                <c:pt idx="2">
                  <c:v>FF</c:v>
                </c:pt>
              </c:strCache>
            </c:strRef>
          </c:cat>
          <c:val>
            <c:numRef>
              <c:f>Sheet2!$F$63:$H$63</c:f>
            </c:numRef>
          </c:val>
          <c:extLst>
            <c:ext xmlns:c16="http://schemas.microsoft.com/office/drawing/2014/chart" uri="{C3380CC4-5D6E-409C-BE32-E72D297353CC}">
              <c16:uniqueId val="{00000004-570C-4E2F-B0D2-BF2246146690}"/>
            </c:ext>
          </c:extLst>
        </c:ser>
        <c:ser>
          <c:idx val="2"/>
          <c:order val="2"/>
          <c:tx>
            <c:strRef>
              <c:f>Sheet2!$E$64</c:f>
              <c:strCache>
                <c:ptCount val="1"/>
                <c:pt idx="0">
                  <c:v>2018/2017 Global av Women TEA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2.3791823418460395E-2"/>
                  <c:y val="-0.1807371950356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0C-4E2F-B0D2-BF2246146690}"/>
                </c:ext>
              </c:extLst>
            </c:dLbl>
            <c:dLbl>
              <c:idx val="1"/>
              <c:layout>
                <c:manualLayout>
                  <c:x val="1.9826519515383661E-3"/>
                  <c:y val="-0.19976216293411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0C-4E2F-B0D2-BF2246146690}"/>
                </c:ext>
              </c:extLst>
            </c:dLbl>
            <c:dLbl>
              <c:idx val="2"/>
              <c:layout>
                <c:manualLayout>
                  <c:x val="5.3023831091909973E-2"/>
                  <c:y val="-0.25697713392707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0C-4E2F-B0D2-BF22461466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Sheet2!$F$61:$H$61</c:f>
              <c:strCache>
                <c:ptCount val="3"/>
                <c:pt idx="0">
                  <c:v>OP</c:v>
                </c:pt>
                <c:pt idx="1">
                  <c:v>CP</c:v>
                </c:pt>
                <c:pt idx="2">
                  <c:v>FF</c:v>
                </c:pt>
              </c:strCache>
            </c:strRef>
          </c:cat>
          <c:val>
            <c:numRef>
              <c:f>Sheet2!$F$64:$H$64</c:f>
              <c:numCache>
                <c:formatCode>0.0%</c:formatCode>
                <c:ptCount val="3"/>
                <c:pt idx="0">
                  <c:v>0.42099999999999999</c:v>
                </c:pt>
                <c:pt idx="1">
                  <c:v>0.434</c:v>
                </c:pt>
                <c:pt idx="2">
                  <c:v>0.54700000000000004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0C-4E2F-B0D2-BF2246146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25472"/>
        <c:axId val="140305536"/>
        <c:axId val="43599104"/>
      </c:area3DChart>
      <c:catAx>
        <c:axId val="12522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05536"/>
        <c:crosses val="autoZero"/>
        <c:auto val="1"/>
        <c:lblAlgn val="ctr"/>
        <c:lblOffset val="100"/>
        <c:noMultiLvlLbl val="0"/>
      </c:catAx>
      <c:valAx>
        <c:axId val="140305536"/>
        <c:scaling>
          <c:orientation val="minMax"/>
          <c:max val="0.60000000000000009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125225472"/>
        <c:crosses val="autoZero"/>
        <c:crossBetween val="midCat"/>
      </c:valAx>
      <c:serAx>
        <c:axId val="4359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0305536"/>
        <c:crosses val="autoZero"/>
      </c:ser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2300"/>
      </a:pPr>
      <a:endParaRPr lang="tr-TR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31T16:09:02.374" idx="1">
    <p:pos x="10" y="10"/>
    <p:text>Ovde treba da se promeni grafikonot - brojkite se zgreseni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1529-E46F-4A42-9688-64C185C235B9}" type="datetimeFigureOut">
              <a:rPr lang="mk-MK" smtClean="0"/>
              <a:t>06.4.2020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7D091-A008-4BAB-9C38-FFE48EFC21F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6764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C8FD-3AA6-4AB0-B495-113636780726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EDA8-D680-438C-BA51-2C784765249D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7FC3-6F2B-47B5-A3D7-A5160EA6DA35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EC17-8361-41AB-BCAC-F8DBA9B083CC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6A1-212E-46B2-B61D-0211E59B5A69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972A-5595-4F81-8E5C-23F9743BA465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768C-4FB6-4144-A58D-23B7C6AA681C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6993-47A8-41F5-A91F-9EE042382ECA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23C-DBE0-4676-9968-D89D6A4CC543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69DE-8F5E-4145-9C27-C310C026AD36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8F4-F5EF-416A-A639-3CFB6BBDE720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E7DB-F000-4464-88A4-79235EA813A3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305800" cy="1831975"/>
          </a:xfrm>
        </p:spPr>
        <p:txBody>
          <a:bodyPr>
            <a:noAutofit/>
          </a:bodyPr>
          <a:lstStyle/>
          <a:p>
            <a:r>
              <a:rPr lang="en-US" b="1" dirty="0"/>
              <a:t>Female self-perception for Macedonian women entrepreneurs</a:t>
            </a:r>
            <a:endParaRPr lang="mk-MK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1524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International Conference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MIRDEC, 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Rome 2020</a:t>
            </a: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200" b="1" dirty="0">
                <a:latin typeface="+mn-lt"/>
                <a:cs typeface="+mn-cs"/>
              </a:rPr>
              <a:t> </a:t>
            </a:r>
            <a:r>
              <a:rPr lang="en-IN" sz="2800" dirty="0">
                <a:solidFill>
                  <a:schemeClr val="tx1"/>
                </a:solidFill>
              </a:rPr>
              <a:t>prof. Slagjana Stojanovska</a:t>
            </a:r>
          </a:p>
          <a:p>
            <a:pPr>
              <a:defRPr/>
            </a:pPr>
            <a:r>
              <a:rPr lang="en-IN" sz="2800" dirty="0">
                <a:solidFill>
                  <a:schemeClr val="tx1"/>
                </a:solidFill>
              </a:rPr>
              <a:t>prof. </a:t>
            </a:r>
            <a:r>
              <a:rPr lang="en-IN" sz="2800" dirty="0" err="1">
                <a:solidFill>
                  <a:schemeClr val="tx1"/>
                </a:solidFill>
              </a:rPr>
              <a:t>Adrijana</a:t>
            </a:r>
            <a:r>
              <a:rPr lang="en-IN" sz="28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</a:rPr>
              <a:t>Bulevska</a:t>
            </a:r>
            <a:r>
              <a:rPr lang="en-IN" sz="28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</a:rPr>
              <a:t>Zaric</a:t>
            </a:r>
            <a:r>
              <a:rPr lang="en-IN" sz="2800" dirty="0">
                <a:solidFill>
                  <a:schemeClr val="tx1"/>
                </a:solidFill>
              </a:rPr>
              <a:t>  </a:t>
            </a:r>
          </a:p>
          <a:p>
            <a:pPr>
              <a:defRPr/>
            </a:pPr>
            <a:r>
              <a:rPr lang="en-IN" sz="2800" dirty="0">
                <a:solidFill>
                  <a:schemeClr val="tx1"/>
                </a:solidFill>
              </a:rPr>
              <a:t>Integrated Business Faculty, Skopje</a:t>
            </a:r>
          </a:p>
          <a:p>
            <a:pPr>
              <a:defRPr/>
            </a:pPr>
            <a:r>
              <a:rPr lang="en-IN" sz="2800" dirty="0">
                <a:solidFill>
                  <a:schemeClr val="tx1"/>
                </a:solidFill>
              </a:rPr>
              <a:t>North Macedonia</a:t>
            </a:r>
            <a:endParaRPr lang="mk-MK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mk-MK" sz="3200" dirty="0">
              <a:latin typeface="+mn-lt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Female entrepreneurship attitudes</a:t>
            </a:r>
            <a:br>
              <a:rPr lang="en-GB" sz="4000" dirty="0"/>
            </a:br>
            <a:r>
              <a:rPr lang="en-GB" sz="4000" dirty="0"/>
              <a:t>NMK/Globally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423708"/>
              </p:ext>
            </p:extLst>
          </p:nvPr>
        </p:nvGraphicFramePr>
        <p:xfrm>
          <a:off x="304800" y="1600200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60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54563"/>
          </a:xfrm>
        </p:spPr>
        <p:txBody>
          <a:bodyPr>
            <a:noAutofit/>
          </a:bodyPr>
          <a:lstStyle/>
          <a:p>
            <a:r>
              <a:rPr lang="en-US" sz="2600" dirty="0"/>
              <a:t>Opportunity perception – lowest for North Macedonia as 38.8% and 37.3% for middle income countries</a:t>
            </a:r>
          </a:p>
          <a:p>
            <a:r>
              <a:rPr lang="en-US" sz="2600" dirty="0"/>
              <a:t>Capabilities perception - 46.6% in North Macedonia, slightly higher than 44.4% middle income countries average 44.4%. </a:t>
            </a:r>
          </a:p>
          <a:p>
            <a:r>
              <a:rPr lang="en-US" sz="2600" dirty="0"/>
              <a:t>Fear of Failure – lowest in North Macedonia – 54.4% lower </a:t>
            </a:r>
            <a:r>
              <a:rPr lang="en-US" sz="2600" dirty="0" err="1"/>
              <a:t>tha</a:t>
            </a:r>
            <a:r>
              <a:rPr lang="en-US" sz="2600" dirty="0"/>
              <a:t> 54.4% average of middle income countries</a:t>
            </a:r>
          </a:p>
          <a:p>
            <a:r>
              <a:rPr lang="en-GB" sz="2600" dirty="0"/>
              <a:t>attitudes in the social environment need to be changed, </a:t>
            </a:r>
          </a:p>
          <a:p>
            <a:r>
              <a:rPr lang="en-GB" sz="2600" dirty="0"/>
              <a:t>It is need creating a women-favourable entrepreneurial environment. </a:t>
            </a:r>
          </a:p>
          <a:p>
            <a:r>
              <a:rPr lang="en-GB" sz="2600" dirty="0"/>
              <a:t>governmental policies need to change in order to encourage women entrepreneurship.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6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54563"/>
          </a:xfrm>
        </p:spPr>
        <p:txBody>
          <a:bodyPr>
            <a:noAutofit/>
          </a:bodyPr>
          <a:lstStyle/>
          <a:p>
            <a:r>
              <a:rPr lang="en-US" sz="2200" dirty="0"/>
              <a:t>TEA India – 8.7 for women against 14 for men </a:t>
            </a:r>
          </a:p>
          <a:p>
            <a:r>
              <a:rPr lang="en-US" sz="2200" dirty="0"/>
              <a:t>TEA North Macedonia – 3.8 for women against 10 for Opportunity perception in India - 44.4% for women against 54.7 for men</a:t>
            </a:r>
          </a:p>
          <a:p>
            <a:r>
              <a:rPr lang="en-US" sz="2200" dirty="0"/>
              <a:t>Opportunity perception in North Macedonia –38.8% for women against 39.6% for men</a:t>
            </a:r>
          </a:p>
          <a:p>
            <a:r>
              <a:rPr lang="en-US" sz="2200" dirty="0"/>
              <a:t>Capabilities perception in India -43.9% for women against 59.9% for men</a:t>
            </a:r>
          </a:p>
          <a:p>
            <a:r>
              <a:rPr lang="en-US" sz="2200" dirty="0"/>
              <a:t>Capabilities perception in North Macedonia - 46.6% for women against 66.6% for men</a:t>
            </a:r>
          </a:p>
          <a:p>
            <a:r>
              <a:rPr lang="en-US" sz="2200" dirty="0"/>
              <a:t>Fear of Failure in India – 56.5% for women and 57.6% for men</a:t>
            </a:r>
          </a:p>
          <a:p>
            <a:r>
              <a:rPr lang="en-US" sz="2200" dirty="0"/>
              <a:t>Fear of Failure in North Macedonia –54.4% for women against 66.6% for men</a:t>
            </a:r>
          </a:p>
          <a:p>
            <a:r>
              <a:rPr lang="en-US" sz="2200" dirty="0"/>
              <a:t>In all aspects, there is a wide gap between women and men regarding social perceptions of entrepreneurship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/>
              <a:t>Both India and North Macedonia have low social perceptions of women in entrepreneurship – compared to men, global and country income group averages</a:t>
            </a:r>
          </a:p>
          <a:p>
            <a:r>
              <a:rPr lang="en-GB" sz="3600" dirty="0"/>
              <a:t>The gap between men and women is wide in both countries, and it shows that women do not receive social and cultural support in their surroundings</a:t>
            </a:r>
          </a:p>
          <a:p>
            <a:r>
              <a:rPr lang="en-GB" sz="3600" dirty="0"/>
              <a:t>Attitudes are affected by social perceptions and need to be changed in order to encourage women to start new businesses</a:t>
            </a:r>
          </a:p>
          <a:p>
            <a:r>
              <a:rPr lang="en-GB" sz="3600" dirty="0"/>
              <a:t>Policies are crucial in changing attitudes and creating a women-favourable entrepreneurial environment</a:t>
            </a:r>
          </a:p>
          <a:p>
            <a:r>
              <a:rPr lang="en-GB" sz="3600" dirty="0"/>
              <a:t>Change in planning processes</a:t>
            </a:r>
          </a:p>
          <a:p>
            <a:r>
              <a:rPr lang="en-GB" sz="3600" dirty="0"/>
              <a:t>Change in measurement and evaluation of policy success</a:t>
            </a:r>
          </a:p>
          <a:p>
            <a:r>
              <a:rPr lang="en-GB" sz="3600" dirty="0"/>
              <a:t>Purpose of policies: to raise the level of social perception of women entrepreneurship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325562"/>
          </a:xfrm>
        </p:spPr>
        <p:txBody>
          <a:bodyPr>
            <a:noAutofit/>
          </a:bodyPr>
          <a:lstStyle/>
          <a:p>
            <a:r>
              <a:rPr lang="en-GB" sz="3600" b="1" dirty="0"/>
              <a:t>Female self-perception for Macedonian women entrepreneurs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/>
              <a:t>Problem</a:t>
            </a:r>
          </a:p>
          <a:p>
            <a:pPr marL="355600" indent="-355600">
              <a:buNone/>
            </a:pPr>
            <a:r>
              <a:rPr lang="en-GB" dirty="0"/>
              <a:t>The gender gap between women Total Entrepreneurial Activity (TEA) rate (10.2%), compared with men (13,9%)- global average</a:t>
            </a:r>
          </a:p>
          <a:p>
            <a:pPr marL="355600" indent="-355600">
              <a:buNone/>
            </a:pPr>
            <a:r>
              <a:rPr lang="en-GB" dirty="0"/>
              <a:t>Total Entrepreneurial Activity (TEA) represents the percentage of the adult working age population, aged 18-64, who are either in the process of starting a now business (have not paid wages for more than three months) or have early-stage business activity (42 months) </a:t>
            </a:r>
          </a:p>
          <a:p>
            <a:pPr marL="355600" indent="-35560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4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Female self-perception for Macedonian women entrepreneurs</a:t>
            </a:r>
            <a:endParaRPr lang="mk-MK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GOAL</a:t>
            </a:r>
            <a:r>
              <a:rPr lang="en-GB" dirty="0"/>
              <a:t> – female self-perception:</a:t>
            </a:r>
          </a:p>
          <a:p>
            <a:pPr lvl="1"/>
            <a:r>
              <a:rPr lang="en-GB" dirty="0"/>
              <a:t>opportunity perceptions, </a:t>
            </a:r>
          </a:p>
          <a:p>
            <a:pPr lvl="1"/>
            <a:r>
              <a:rPr lang="en-GB" dirty="0"/>
              <a:t>capability perceptions and </a:t>
            </a:r>
          </a:p>
          <a:p>
            <a:pPr lvl="1"/>
            <a:r>
              <a:rPr lang="en-GB" dirty="0"/>
              <a:t>fear of failure. </a:t>
            </a:r>
          </a:p>
          <a:p>
            <a:pPr marL="457200" lvl="1" indent="-457200">
              <a:buNone/>
            </a:pPr>
            <a:r>
              <a:rPr lang="en-GB" dirty="0"/>
              <a:t>Where is Macedonia in the EU and globally?. </a:t>
            </a:r>
          </a:p>
          <a:p>
            <a:pPr marL="457200" lvl="1" indent="0">
              <a:buNone/>
            </a:pPr>
            <a:r>
              <a:rPr lang="en-GB" dirty="0"/>
              <a:t>To assess the gap regarding men; the future trends and potential of woman entrepreneurs as well as their intention for self-employment and the support which they receive in their cultural environment and country.</a:t>
            </a:r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Total Entrepreneurial Activity (TEA) </a:t>
            </a:r>
            <a:br>
              <a:rPr lang="en-GB" dirty="0"/>
            </a:br>
            <a:r>
              <a:rPr lang="en-GB" dirty="0"/>
              <a:t>North Macedonia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921622"/>
              </p:ext>
            </p:extLst>
          </p:nvPr>
        </p:nvGraphicFramePr>
        <p:xfrm>
          <a:off x="381000" y="16002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2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Total Entrepreneurial Activity (TEA) </a:t>
            </a:r>
            <a:br>
              <a:rPr lang="en-GB" dirty="0"/>
            </a:br>
            <a:r>
              <a:rPr lang="en-GB" dirty="0"/>
              <a:t>in North Macedonia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829586"/>
              </p:ext>
            </p:extLst>
          </p:nvPr>
        </p:nvGraphicFramePr>
        <p:xfrm>
          <a:off x="457200" y="1600200"/>
          <a:ext cx="853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25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Opportunity Perception (OP)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333279"/>
              </p:ext>
            </p:extLst>
          </p:nvPr>
        </p:nvGraphicFramePr>
        <p:xfrm>
          <a:off x="5334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50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Capabilities Perception (CP)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12347"/>
              </p:ext>
            </p:extLst>
          </p:nvPr>
        </p:nvGraphicFramePr>
        <p:xfrm>
          <a:off x="3810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90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Fear of Failure (FF)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271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04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020762"/>
          </a:xfrm>
        </p:spPr>
        <p:txBody>
          <a:bodyPr>
            <a:normAutofit fontScale="90000"/>
          </a:bodyPr>
          <a:lstStyle/>
          <a:p>
            <a:r>
              <a:rPr lang="en-GB" dirty="0"/>
              <a:t>NMKs’ female entrepreneurship attitudes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STOJANOVSKA, S &amp; BULEVSKA-ZARIC,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863623"/>
              </p:ext>
            </p:extLst>
          </p:nvPr>
        </p:nvGraphicFramePr>
        <p:xfrm>
          <a:off x="381000" y="11430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57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698</Words>
  <Application>Microsoft Office PowerPoint</Application>
  <PresentationFormat>Ekran Gösterisi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Female self-perception for Macedonian women entrepreneurs</vt:lpstr>
      <vt:lpstr>Female self-perception for Macedonian women entrepreneurs</vt:lpstr>
      <vt:lpstr>Female self-perception for Macedonian women entrepreneurs</vt:lpstr>
      <vt:lpstr>Total Entrepreneurial Activity (TEA)  North Macedonia </vt:lpstr>
      <vt:lpstr>Total Entrepreneurial Activity (TEA)  in North Macedonia </vt:lpstr>
      <vt:lpstr>Opportunity Perception (OP) </vt:lpstr>
      <vt:lpstr>Capabilities Perception (CP)</vt:lpstr>
      <vt:lpstr>Fear of Failure (FF)</vt:lpstr>
      <vt:lpstr>NMKs’ female entrepreneurship attitudes</vt:lpstr>
      <vt:lpstr>Female entrepreneurship attitudes NMK/Globally</vt:lpstr>
      <vt:lpstr>Conclusion and recommendations</vt:lpstr>
      <vt:lpstr>Conclusion and recommendations</vt:lpstr>
      <vt:lpstr>Conclusion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Slagjana Stojanovska</dc:creator>
  <cp:lastModifiedBy>kemal c</cp:lastModifiedBy>
  <cp:revision>83</cp:revision>
  <dcterms:created xsi:type="dcterms:W3CDTF">2006-08-16T00:00:00Z</dcterms:created>
  <dcterms:modified xsi:type="dcterms:W3CDTF">2020-04-05T22:46:48Z</dcterms:modified>
</cp:coreProperties>
</file>